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handoutMasterIdLst>
    <p:handoutMasterId r:id="rId53"/>
  </p:handoutMasterIdLst>
  <p:sldIdLst>
    <p:sldId id="259" r:id="rId2"/>
    <p:sldId id="422" r:id="rId3"/>
    <p:sldId id="353" r:id="rId4"/>
    <p:sldId id="354" r:id="rId5"/>
    <p:sldId id="355" r:id="rId6"/>
    <p:sldId id="356" r:id="rId7"/>
    <p:sldId id="357" r:id="rId8"/>
    <p:sldId id="358" r:id="rId9"/>
    <p:sldId id="359" r:id="rId10"/>
    <p:sldId id="360" r:id="rId11"/>
    <p:sldId id="361" r:id="rId12"/>
    <p:sldId id="362" r:id="rId13"/>
    <p:sldId id="363" r:id="rId14"/>
    <p:sldId id="367" r:id="rId15"/>
    <p:sldId id="368" r:id="rId16"/>
    <p:sldId id="369" r:id="rId17"/>
    <p:sldId id="421" r:id="rId18"/>
    <p:sldId id="370" r:id="rId19"/>
    <p:sldId id="371" r:id="rId20"/>
    <p:sldId id="372" r:id="rId21"/>
    <p:sldId id="373" r:id="rId22"/>
    <p:sldId id="374" r:id="rId23"/>
    <p:sldId id="375" r:id="rId24"/>
    <p:sldId id="376" r:id="rId25"/>
    <p:sldId id="377" r:id="rId26"/>
    <p:sldId id="378" r:id="rId27"/>
    <p:sldId id="379" r:id="rId28"/>
    <p:sldId id="380" r:id="rId29"/>
    <p:sldId id="381" r:id="rId30"/>
    <p:sldId id="382" r:id="rId31"/>
    <p:sldId id="383" r:id="rId32"/>
    <p:sldId id="384" r:id="rId33"/>
    <p:sldId id="385" r:id="rId34"/>
    <p:sldId id="386" r:id="rId35"/>
    <p:sldId id="387" r:id="rId36"/>
    <p:sldId id="388" r:id="rId37"/>
    <p:sldId id="389" r:id="rId38"/>
    <p:sldId id="390" r:id="rId39"/>
    <p:sldId id="391" r:id="rId40"/>
    <p:sldId id="392" r:id="rId41"/>
    <p:sldId id="393" r:id="rId42"/>
    <p:sldId id="394" r:id="rId43"/>
    <p:sldId id="395" r:id="rId44"/>
    <p:sldId id="396" r:id="rId45"/>
    <p:sldId id="397" r:id="rId46"/>
    <p:sldId id="398" r:id="rId47"/>
    <p:sldId id="399" r:id="rId48"/>
    <p:sldId id="400" r:id="rId49"/>
    <p:sldId id="401" r:id="rId50"/>
    <p:sldId id="402" r:id="rId51"/>
    <p:sldId id="403" r:id="rId5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CCCC"/>
    <a:srgbClr val="1672CE"/>
    <a:srgbClr val="318DE9"/>
    <a:srgbClr val="FF0000"/>
    <a:srgbClr val="00CC00"/>
    <a:srgbClr val="CC0000"/>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599" autoAdjust="0"/>
  </p:normalViewPr>
  <p:slideViewPr>
    <p:cSldViewPr>
      <p:cViewPr varScale="1">
        <p:scale>
          <a:sx n="74" d="100"/>
          <a:sy n="74" d="100"/>
        </p:scale>
        <p:origin x="39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b="1"/>
            </a:lvl1pPr>
          </a:lstStyle>
          <a:p>
            <a:endParaRPr lang="en-US" altLang="en-US"/>
          </a:p>
        </p:txBody>
      </p:sp>
      <p:sp>
        <p:nvSpPr>
          <p:cNvPr id="243715" name="Rectangle 3"/>
          <p:cNvSpPr>
            <a:spLocks noGrp="1" noChangeArrowheads="1"/>
          </p:cNvSpPr>
          <p:nvPr>
            <p:ph type="dt" sz="quarter"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b="1"/>
            </a:lvl1pPr>
          </a:lstStyle>
          <a:p>
            <a:endParaRPr lang="en-US" altLang="en-US"/>
          </a:p>
        </p:txBody>
      </p:sp>
      <p:sp>
        <p:nvSpPr>
          <p:cNvPr id="243716" name="Rectangle 4"/>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b="1"/>
            </a:lvl1pPr>
          </a:lstStyle>
          <a:p>
            <a:endParaRPr lang="en-US" altLang="en-US"/>
          </a:p>
        </p:txBody>
      </p:sp>
      <p:sp>
        <p:nvSpPr>
          <p:cNvPr id="243717" name="Rectangle 5"/>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b="1"/>
            </a:lvl1pPr>
          </a:lstStyle>
          <a:p>
            <a:fld id="{835225A4-7ED1-48B7-A54B-2FCFBEB08252}" type="slidenum">
              <a:rPr lang="en-US" altLang="en-US"/>
              <a:pPr/>
              <a:t>‹#›</a:t>
            </a:fld>
            <a:endParaRPr lang="en-US" altLang="en-US"/>
          </a:p>
        </p:txBody>
      </p:sp>
    </p:spTree>
    <p:extLst>
      <p:ext uri="{BB962C8B-B14F-4D97-AF65-F5344CB8AC3E}">
        <p14:creationId xmlns:p14="http://schemas.microsoft.com/office/powerpoint/2010/main" val="146818893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65259" name="Rectangle 11"/>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smtClean="0"/>
              <a:t>Click to edit Master title style</a:t>
            </a:r>
          </a:p>
        </p:txBody>
      </p:sp>
      <p:sp>
        <p:nvSpPr>
          <p:cNvPr id="565260"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smtClean="0"/>
              <a:t>Click to edit Master subtitle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25331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1973017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67524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96521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9690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679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3303045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615830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37935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54977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4231"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64232"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iming>
    <p:tnLst>
      <p:par>
        <p:cTn id="1" dur="indefinite" restart="never" nodeType="tmRoot"/>
      </p:par>
    </p:tnLst>
  </p:timing>
  <p:txStyles>
    <p:titleStyle>
      <a:lvl1pPr algn="l" rtl="0" fontAlgn="base">
        <a:spcBef>
          <a:spcPct val="0"/>
        </a:spcBef>
        <a:spcAft>
          <a:spcPct val="0"/>
        </a:spcAft>
        <a:defRPr sz="4200" kern="1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anose="02020603050405020304" pitchFamily="18" charset="0"/>
        </a:defRPr>
      </a:lvl2pPr>
      <a:lvl3pPr algn="l" rtl="0" fontAlgn="base">
        <a:spcBef>
          <a:spcPct val="0"/>
        </a:spcBef>
        <a:spcAft>
          <a:spcPct val="0"/>
        </a:spcAft>
        <a:defRPr sz="4200">
          <a:solidFill>
            <a:schemeClr val="tx2"/>
          </a:solidFill>
          <a:latin typeface="Times New Roman" panose="02020603050405020304" pitchFamily="18" charset="0"/>
        </a:defRPr>
      </a:lvl3pPr>
      <a:lvl4pPr algn="l" rtl="0" fontAlgn="base">
        <a:spcBef>
          <a:spcPct val="0"/>
        </a:spcBef>
        <a:spcAft>
          <a:spcPct val="0"/>
        </a:spcAft>
        <a:defRPr sz="4200">
          <a:solidFill>
            <a:schemeClr val="tx2"/>
          </a:solidFill>
          <a:latin typeface="Times New Roman" panose="02020603050405020304" pitchFamily="18" charset="0"/>
        </a:defRPr>
      </a:lvl4pPr>
      <a:lvl5pPr algn="l" rtl="0" fontAlgn="base">
        <a:spcBef>
          <a:spcPct val="0"/>
        </a:spcBef>
        <a:spcAft>
          <a:spcPct val="0"/>
        </a:spcAft>
        <a:defRPr sz="4200">
          <a:solidFill>
            <a:schemeClr val="tx2"/>
          </a:solidFill>
          <a:latin typeface="Times New Roman" panose="02020603050405020304" pitchFamily="18" charset="0"/>
        </a:defRPr>
      </a:lvl5pPr>
      <a:lvl6pPr marL="457200" algn="l" rtl="0" fontAlgn="base">
        <a:spcBef>
          <a:spcPct val="0"/>
        </a:spcBef>
        <a:spcAft>
          <a:spcPct val="0"/>
        </a:spcAft>
        <a:defRPr sz="4200">
          <a:solidFill>
            <a:schemeClr val="tx2"/>
          </a:solidFill>
          <a:latin typeface="Times New Roman" panose="02020603050405020304" pitchFamily="18" charset="0"/>
        </a:defRPr>
      </a:lvl6pPr>
      <a:lvl7pPr marL="914400" algn="l" rtl="0" fontAlgn="base">
        <a:spcBef>
          <a:spcPct val="0"/>
        </a:spcBef>
        <a:spcAft>
          <a:spcPct val="0"/>
        </a:spcAft>
        <a:defRPr sz="4200">
          <a:solidFill>
            <a:schemeClr val="tx2"/>
          </a:solidFill>
          <a:latin typeface="Times New Roman" panose="02020603050405020304" pitchFamily="18" charset="0"/>
        </a:defRPr>
      </a:lvl7pPr>
      <a:lvl8pPr marL="1371600" algn="l" rtl="0" fontAlgn="base">
        <a:spcBef>
          <a:spcPct val="0"/>
        </a:spcBef>
        <a:spcAft>
          <a:spcPct val="0"/>
        </a:spcAft>
        <a:defRPr sz="4200">
          <a:solidFill>
            <a:schemeClr val="tx2"/>
          </a:solidFill>
          <a:latin typeface="Times New Roman" panose="02020603050405020304" pitchFamily="18" charset="0"/>
        </a:defRPr>
      </a:lvl8pPr>
      <a:lvl9pPr marL="1828800" algn="l" rtl="0" fontAlgn="base">
        <a:spcBef>
          <a:spcPct val="0"/>
        </a:spcBef>
        <a:spcAft>
          <a:spcPct val="0"/>
        </a:spcAft>
        <a:defRPr sz="42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fontAlgn="base">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fontAlgn="base">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18.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slide" Target="slide21.xml"/></Relationships>
</file>

<file path=ppt/slides/_rels/slide18.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slide" Target="slide32.xml"/><Relationship Id="rId1" Type="http://schemas.openxmlformats.org/officeDocument/2006/relationships/slideLayout" Target="../slideLayouts/slideLayout2.xml"/><Relationship Id="rId4" Type="http://schemas.openxmlformats.org/officeDocument/2006/relationships/slide" Target="slide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5" name="Rectangle 7"/>
          <p:cNvSpPr>
            <a:spLocks noGrp="1" noChangeArrowheads="1"/>
          </p:cNvSpPr>
          <p:nvPr>
            <p:ph type="subTitle" idx="1"/>
          </p:nvPr>
        </p:nvSpPr>
        <p:spPr>
          <a:xfrm>
            <a:off x="1371600" y="2133600"/>
            <a:ext cx="6858000" cy="1600200"/>
          </a:xfrm>
          <a:ln/>
          <a:extLst>
            <a:ext uri="{91240B29-F687-4F45-9708-019B960494DF}">
              <a14:hiddenLine xmlns:a14="http://schemas.microsoft.com/office/drawing/2010/main" w="31750">
                <a:solidFill>
                  <a:schemeClr val="tx1"/>
                </a:solidFill>
                <a:miter lim="800000"/>
                <a:headEnd/>
                <a:tailEnd/>
              </a14:hiddenLine>
            </a:ext>
          </a:extLst>
        </p:spPr>
        <p:txBody>
          <a:bodyPr/>
          <a:lstStyle/>
          <a:p>
            <a:pPr>
              <a:lnSpc>
                <a:spcPct val="80000"/>
              </a:lnSpc>
            </a:pPr>
            <a:endParaRPr lang="en-US" altLang="en-US" sz="2400"/>
          </a:p>
          <a:p>
            <a:pPr>
              <a:lnSpc>
                <a:spcPct val="80000"/>
              </a:lnSpc>
            </a:pPr>
            <a:r>
              <a:rPr lang="en-US" altLang="en-US" sz="3600"/>
              <a:t>The Revenue Cycle:</a:t>
            </a:r>
          </a:p>
          <a:p>
            <a:pPr>
              <a:lnSpc>
                <a:spcPct val="80000"/>
              </a:lnSpc>
            </a:pPr>
            <a:r>
              <a:rPr lang="en-US" altLang="en-US" sz="3600"/>
              <a:t>Sales and Cash Collections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p:txBody>
          <a:bodyPr/>
          <a:lstStyle/>
          <a:p>
            <a:r>
              <a:rPr lang="en-US" altLang="en-US"/>
              <a:t>CONTROL:  OBJECTIVES, THREATS, AND PROCEDURES</a:t>
            </a:r>
          </a:p>
        </p:txBody>
      </p:sp>
      <p:sp>
        <p:nvSpPr>
          <p:cNvPr id="573443" name="Rectangle 3"/>
          <p:cNvSpPr>
            <a:spLocks noGrp="1" noChangeArrowheads="1"/>
          </p:cNvSpPr>
          <p:nvPr>
            <p:ph type="body" idx="1"/>
          </p:nvPr>
        </p:nvSpPr>
        <p:spPr>
          <a:xfrm>
            <a:off x="457200" y="1600200"/>
            <a:ext cx="8229600" cy="4724400"/>
          </a:xfrm>
        </p:spPr>
        <p:txBody>
          <a:bodyPr/>
          <a:lstStyle/>
          <a:p>
            <a:pPr lvl="1"/>
            <a:r>
              <a:rPr lang="en-US" altLang="en-US" sz="2400"/>
              <a:t>C--The company is in </a:t>
            </a:r>
            <a:r>
              <a:rPr lang="en-US" altLang="en-US" sz="2400" u="sng"/>
              <a:t>compliance</a:t>
            </a:r>
            <a:r>
              <a:rPr lang="en-US" altLang="en-US" sz="2400"/>
              <a:t> with all applicable</a:t>
            </a:r>
          </a:p>
          <a:p>
            <a:pPr lvl="1">
              <a:buFont typeface="Wingdings" panose="05000000000000000000" pitchFamily="2" charset="2"/>
              <a:buNone/>
            </a:pPr>
            <a:r>
              <a:rPr lang="en-US" altLang="en-US" sz="2400"/>
              <a:t>         laws and regulations</a:t>
            </a:r>
          </a:p>
          <a:p>
            <a:pPr lvl="1"/>
            <a:r>
              <a:rPr lang="en-US" altLang="en-US" sz="2400"/>
              <a:t>A--All transactions are properly </a:t>
            </a:r>
            <a:r>
              <a:rPr lang="en-US" altLang="en-US" sz="2400" u="sng"/>
              <a:t>authorized</a:t>
            </a:r>
          </a:p>
          <a:p>
            <a:pPr lvl="1"/>
            <a:r>
              <a:rPr lang="en-US" altLang="en-US" sz="2400"/>
              <a:t>D--All </a:t>
            </a:r>
            <a:r>
              <a:rPr lang="en-US" altLang="en-US" sz="2400" u="sng"/>
              <a:t>disclosures</a:t>
            </a:r>
            <a:r>
              <a:rPr lang="en-US" altLang="en-US" sz="2400"/>
              <a:t> are full and fair </a:t>
            </a:r>
          </a:p>
          <a:p>
            <a:pPr lvl="1"/>
            <a:r>
              <a:rPr lang="en-US" altLang="en-US" sz="2400"/>
              <a:t>A--All transactions are recorded </a:t>
            </a:r>
            <a:r>
              <a:rPr lang="en-US" altLang="en-US" sz="2400" u="sng"/>
              <a:t>accurately</a:t>
            </a:r>
          </a:p>
          <a:p>
            <a:pPr lvl="1"/>
            <a:r>
              <a:rPr lang="en-US" altLang="en-US" sz="2400"/>
              <a:t>V--All recorded transactions are </a:t>
            </a:r>
            <a:r>
              <a:rPr lang="en-US" altLang="en-US" sz="2400" u="sng"/>
              <a:t>valid</a:t>
            </a:r>
          </a:p>
          <a:p>
            <a:pPr lvl="1"/>
            <a:r>
              <a:rPr lang="en-US" altLang="en-US" sz="2400"/>
              <a:t>E--Business activities are performed </a:t>
            </a:r>
            <a:r>
              <a:rPr lang="en-US" altLang="en-US" sz="2400" u="sng"/>
              <a:t>efficiently</a:t>
            </a:r>
            <a:r>
              <a:rPr lang="en-US" altLang="en-US" sz="2400"/>
              <a:t> and</a:t>
            </a:r>
          </a:p>
          <a:p>
            <a:pPr lvl="1">
              <a:buFont typeface="Wingdings" panose="05000000000000000000" pitchFamily="2" charset="2"/>
              <a:buNone/>
            </a:pPr>
            <a:r>
              <a:rPr lang="en-US" altLang="en-US" sz="2400"/>
              <a:t>        </a:t>
            </a:r>
            <a:r>
              <a:rPr lang="en-US" altLang="en-US" sz="2400" u="sng"/>
              <a:t>effectively</a:t>
            </a:r>
            <a:r>
              <a:rPr lang="en-US" altLang="en-US" sz="2400"/>
              <a:t> </a:t>
            </a:r>
          </a:p>
          <a:p>
            <a:pPr lvl="1"/>
            <a:r>
              <a:rPr lang="en-US" altLang="en-US" sz="2400"/>
              <a:t>R--All valid and authorized transactions are </a:t>
            </a:r>
            <a:r>
              <a:rPr lang="en-US" altLang="en-US" sz="2400" u="sng"/>
              <a:t>recorded</a:t>
            </a:r>
          </a:p>
          <a:p>
            <a:pPr lvl="1"/>
            <a:r>
              <a:rPr lang="en-US" altLang="en-US" sz="2400"/>
              <a:t>S--Assets are </a:t>
            </a:r>
            <a:r>
              <a:rPr lang="en-US" altLang="en-US" sz="2400" u="sng"/>
              <a:t>safeguarded</a:t>
            </a:r>
            <a:r>
              <a:rPr lang="en-US" altLang="en-US" sz="2400"/>
              <a:t> from loss or theft</a:t>
            </a:r>
          </a:p>
          <a:p>
            <a:pPr lvl="1"/>
            <a:endParaRPr lang="en-US" altLang="en-US" sz="2400" u="sng"/>
          </a:p>
          <a:p>
            <a:pPr lvl="1"/>
            <a:endParaRPr lang="en-US" altLang="en-US" sz="24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p:txBody>
          <a:bodyPr/>
          <a:lstStyle/>
          <a:p>
            <a:r>
              <a:rPr lang="en-US" altLang="en-US"/>
              <a:t>CONTROL:  OBJECTIVES, THREATS, AND PROCEDURES</a:t>
            </a:r>
          </a:p>
        </p:txBody>
      </p:sp>
      <p:sp>
        <p:nvSpPr>
          <p:cNvPr id="481283" name="Rectangle 3"/>
          <p:cNvSpPr>
            <a:spLocks noGrp="1" noChangeArrowheads="1"/>
          </p:cNvSpPr>
          <p:nvPr>
            <p:ph type="body" idx="1"/>
          </p:nvPr>
        </p:nvSpPr>
        <p:spPr>
          <a:xfrm>
            <a:off x="457200" y="1600200"/>
            <a:ext cx="8229600" cy="4724400"/>
          </a:xfrm>
        </p:spPr>
        <p:txBody>
          <a:bodyPr/>
          <a:lstStyle/>
          <a:p>
            <a:r>
              <a:rPr lang="en-US" altLang="en-US" sz="2000"/>
              <a:t>In the revenue cycle (or any cycle), a well-designed AIS should provide adequate controls to ensure that the following objectives are met:</a:t>
            </a:r>
          </a:p>
          <a:p>
            <a:pPr lvl="1"/>
            <a:r>
              <a:rPr lang="en-US" altLang="en-US" sz="2000" b="1">
                <a:solidFill>
                  <a:srgbClr val="CC0000"/>
                </a:solidFill>
              </a:rPr>
              <a:t>All transactions are properly authorized</a:t>
            </a:r>
          </a:p>
          <a:p>
            <a:pPr lvl="1"/>
            <a:r>
              <a:rPr lang="en-US" altLang="en-US" sz="2000"/>
              <a:t>All recorded transactions are valid</a:t>
            </a:r>
          </a:p>
          <a:p>
            <a:pPr lvl="1"/>
            <a:r>
              <a:rPr lang="en-US" altLang="en-US" sz="2000"/>
              <a:t>All valid and authorized transactions are recorded</a:t>
            </a:r>
          </a:p>
          <a:p>
            <a:pPr lvl="1"/>
            <a:r>
              <a:rPr lang="en-US" altLang="en-US" sz="2000"/>
              <a:t>All transactions are recorded accurately</a:t>
            </a:r>
          </a:p>
          <a:p>
            <a:pPr lvl="1"/>
            <a:r>
              <a:rPr lang="en-US" altLang="en-US" sz="2000"/>
              <a:t>Assets are safeguarded from loss or theft</a:t>
            </a:r>
          </a:p>
          <a:p>
            <a:pPr lvl="1"/>
            <a:r>
              <a:rPr lang="en-US" altLang="en-US" sz="2000"/>
              <a:t>Business activities are performed efficiently and effectively</a:t>
            </a:r>
          </a:p>
          <a:p>
            <a:pPr lvl="1"/>
            <a:r>
              <a:rPr lang="en-US" altLang="en-US" sz="2000"/>
              <a:t>The company is in compliance with all applicable laws and regulations</a:t>
            </a:r>
          </a:p>
          <a:p>
            <a:pPr lvl="1"/>
            <a:r>
              <a:rPr lang="en-US" altLang="en-US" sz="2000"/>
              <a:t>All disclosures are full and fair</a:t>
            </a:r>
          </a:p>
        </p:txBody>
      </p:sp>
      <p:sp>
        <p:nvSpPr>
          <p:cNvPr id="481284" name="Rectangle 4"/>
          <p:cNvSpPr>
            <a:spLocks noChangeArrowheads="1"/>
          </p:cNvSpPr>
          <p:nvPr/>
        </p:nvSpPr>
        <p:spPr bwMode="auto">
          <a:xfrm>
            <a:off x="2286000" y="3200400"/>
            <a:ext cx="6324600" cy="2438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A related threat would be that a transaction would go through without proper authorization.</a:t>
            </a:r>
          </a:p>
          <a:p>
            <a:r>
              <a:rPr lang="en-US" altLang="en-US" sz="1800" b="1"/>
              <a:t>Such a transaction might result from either a mistake or a fraud.</a:t>
            </a:r>
          </a:p>
          <a:p>
            <a:r>
              <a:rPr lang="en-US" altLang="en-US" sz="1800" b="1"/>
              <a:t>EXAMPLE:  An employee might process an unauthorized write-off of his own account, so that he wouldn’t have to pay.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1284"/>
                                        </p:tgtEl>
                                        <p:attrNameLst>
                                          <p:attrName>style.visibility</p:attrName>
                                        </p:attrNameLst>
                                      </p:cBhvr>
                                      <p:to>
                                        <p:strVal val="visible"/>
                                      </p:to>
                                    </p:set>
                                    <p:anim calcmode="lin" valueType="num">
                                      <p:cBhvr>
                                        <p:cTn id="7" dur="500" fill="hold"/>
                                        <p:tgtEl>
                                          <p:spTgt spid="481284"/>
                                        </p:tgtEl>
                                        <p:attrNameLst>
                                          <p:attrName>ppt_w</p:attrName>
                                        </p:attrNameLst>
                                      </p:cBhvr>
                                      <p:tavLst>
                                        <p:tav tm="0">
                                          <p:val>
                                            <p:fltVal val="0"/>
                                          </p:val>
                                        </p:tav>
                                        <p:tav tm="100000">
                                          <p:val>
                                            <p:strVal val="#ppt_w"/>
                                          </p:val>
                                        </p:tav>
                                      </p:tavLst>
                                    </p:anim>
                                    <p:anim calcmode="lin" valueType="num">
                                      <p:cBhvr>
                                        <p:cTn id="8" dur="500" fill="hold"/>
                                        <p:tgtEl>
                                          <p:spTgt spid="4812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84"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p:txBody>
          <a:bodyPr/>
          <a:lstStyle/>
          <a:p>
            <a:r>
              <a:rPr lang="en-US" altLang="en-US"/>
              <a:t>CONTROL:  OBJECTIVES, THREATS, AND PROCEDURES</a:t>
            </a:r>
          </a:p>
        </p:txBody>
      </p:sp>
      <p:sp>
        <p:nvSpPr>
          <p:cNvPr id="482307" name="Rectangle 3"/>
          <p:cNvSpPr>
            <a:spLocks noGrp="1" noChangeArrowheads="1"/>
          </p:cNvSpPr>
          <p:nvPr>
            <p:ph type="body" idx="1"/>
          </p:nvPr>
        </p:nvSpPr>
        <p:spPr>
          <a:xfrm>
            <a:off x="457200" y="1600200"/>
            <a:ext cx="8229600" cy="4724400"/>
          </a:xfrm>
        </p:spPr>
        <p:txBody>
          <a:bodyPr/>
          <a:lstStyle/>
          <a:p>
            <a:r>
              <a:rPr lang="en-US" altLang="en-US" sz="2000"/>
              <a:t>In the revenue cycle (or any cycle), a well-designed AIS should provide adequate controls to ensure that the following objectives are met:</a:t>
            </a:r>
          </a:p>
          <a:p>
            <a:pPr lvl="1"/>
            <a:r>
              <a:rPr lang="en-US" altLang="en-US" sz="2000"/>
              <a:t>All transactions are properly authorized</a:t>
            </a:r>
          </a:p>
          <a:p>
            <a:pPr lvl="1"/>
            <a:r>
              <a:rPr lang="en-US" altLang="en-US" sz="2000" b="1">
                <a:solidFill>
                  <a:srgbClr val="CC0000"/>
                </a:solidFill>
              </a:rPr>
              <a:t>All recorded transactions are valid</a:t>
            </a:r>
          </a:p>
          <a:p>
            <a:pPr lvl="1"/>
            <a:r>
              <a:rPr lang="en-US" altLang="en-US" sz="2000"/>
              <a:t>All valid and authorized transactions are recorded</a:t>
            </a:r>
          </a:p>
          <a:p>
            <a:pPr lvl="1"/>
            <a:r>
              <a:rPr lang="en-US" altLang="en-US" sz="2000"/>
              <a:t>All transactions are recorded accurately</a:t>
            </a:r>
          </a:p>
          <a:p>
            <a:pPr lvl="1"/>
            <a:r>
              <a:rPr lang="en-US" altLang="en-US" sz="2000"/>
              <a:t>Assets are safeguarded from loss or theft</a:t>
            </a:r>
          </a:p>
          <a:p>
            <a:pPr lvl="1"/>
            <a:r>
              <a:rPr lang="en-US" altLang="en-US" sz="2000"/>
              <a:t>Business activities are performed efficiently and effectively</a:t>
            </a:r>
          </a:p>
          <a:p>
            <a:pPr lvl="1"/>
            <a:r>
              <a:rPr lang="en-US" altLang="en-US" sz="2000"/>
              <a:t>The company is in compliance with all applicable laws and regulations</a:t>
            </a:r>
          </a:p>
          <a:p>
            <a:pPr lvl="1"/>
            <a:r>
              <a:rPr lang="en-US" altLang="en-US" sz="2000"/>
              <a:t>All disclosures are full and fair</a:t>
            </a:r>
          </a:p>
        </p:txBody>
      </p:sp>
      <p:sp>
        <p:nvSpPr>
          <p:cNvPr id="482308" name="Rectangle 4"/>
          <p:cNvSpPr>
            <a:spLocks noChangeArrowheads="1"/>
          </p:cNvSpPr>
          <p:nvPr/>
        </p:nvSpPr>
        <p:spPr bwMode="auto">
          <a:xfrm>
            <a:off x="457200" y="3581400"/>
            <a:ext cx="8458200" cy="2667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The related threat is that a transaction would be recorded that isn’t valid, i.e., it didn’t actually occur.</a:t>
            </a:r>
          </a:p>
          <a:p>
            <a:r>
              <a:rPr lang="en-US" altLang="en-US" sz="1800" b="1"/>
              <a:t>EXAMPLE 1:  An employee records a return of merchandise on his own account when the goods were never really returned.</a:t>
            </a:r>
          </a:p>
          <a:p>
            <a:r>
              <a:rPr lang="en-US" altLang="en-US" sz="1800" b="1"/>
              <a:t>EXAMPLE 2:  Many financial statement frauds involve companies recording totally fictitious revenues in order to make the company’s financial position appear more favorable than it actually 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2308"/>
                                        </p:tgtEl>
                                        <p:attrNameLst>
                                          <p:attrName>style.visibility</p:attrName>
                                        </p:attrNameLst>
                                      </p:cBhvr>
                                      <p:to>
                                        <p:strVal val="visible"/>
                                      </p:to>
                                    </p:set>
                                    <p:anim calcmode="lin" valueType="num">
                                      <p:cBhvr>
                                        <p:cTn id="7" dur="500" fill="hold"/>
                                        <p:tgtEl>
                                          <p:spTgt spid="482308"/>
                                        </p:tgtEl>
                                        <p:attrNameLst>
                                          <p:attrName>ppt_w</p:attrName>
                                        </p:attrNameLst>
                                      </p:cBhvr>
                                      <p:tavLst>
                                        <p:tav tm="0">
                                          <p:val>
                                            <p:fltVal val="0"/>
                                          </p:val>
                                        </p:tav>
                                        <p:tav tm="100000">
                                          <p:val>
                                            <p:strVal val="#ppt_w"/>
                                          </p:val>
                                        </p:tav>
                                      </p:tavLst>
                                    </p:anim>
                                    <p:anim calcmode="lin" valueType="num">
                                      <p:cBhvr>
                                        <p:cTn id="8" dur="500" fill="hold"/>
                                        <p:tgtEl>
                                          <p:spTgt spid="4823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308"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p:txBody>
          <a:bodyPr/>
          <a:lstStyle/>
          <a:p>
            <a:r>
              <a:rPr lang="en-US" altLang="en-US"/>
              <a:t>CONTROL:  OBJECTIVES, THREATS, AND PROCEDURES</a:t>
            </a:r>
          </a:p>
        </p:txBody>
      </p:sp>
      <p:sp>
        <p:nvSpPr>
          <p:cNvPr id="483331" name="Rectangle 3"/>
          <p:cNvSpPr>
            <a:spLocks noGrp="1" noChangeArrowheads="1"/>
          </p:cNvSpPr>
          <p:nvPr>
            <p:ph type="body" idx="1"/>
          </p:nvPr>
        </p:nvSpPr>
        <p:spPr>
          <a:xfrm>
            <a:off x="457200" y="1600200"/>
            <a:ext cx="8229600" cy="4724400"/>
          </a:xfrm>
        </p:spPr>
        <p:txBody>
          <a:bodyPr/>
          <a:lstStyle/>
          <a:p>
            <a:r>
              <a:rPr lang="en-US" altLang="en-US" sz="2000"/>
              <a:t>In the revenue cycle (or any cycle), a well-designed AIS should provide adequate controls to ensure that the following objectives are met:</a:t>
            </a:r>
          </a:p>
          <a:p>
            <a:pPr lvl="1"/>
            <a:r>
              <a:rPr lang="en-US" altLang="en-US" sz="2000"/>
              <a:t>All transactions are properly authorized</a:t>
            </a:r>
          </a:p>
          <a:p>
            <a:pPr lvl="1"/>
            <a:r>
              <a:rPr lang="en-US" altLang="en-US" sz="2000"/>
              <a:t>All recorded transactions are valid</a:t>
            </a:r>
          </a:p>
          <a:p>
            <a:pPr lvl="1"/>
            <a:r>
              <a:rPr lang="en-US" altLang="en-US" sz="2000" b="1">
                <a:solidFill>
                  <a:srgbClr val="CC0000"/>
                </a:solidFill>
              </a:rPr>
              <a:t>All valid and authorized transactions are recorded</a:t>
            </a:r>
          </a:p>
          <a:p>
            <a:pPr lvl="1"/>
            <a:r>
              <a:rPr lang="en-US" altLang="en-US" sz="2000"/>
              <a:t>All transactions are recorded accurately</a:t>
            </a:r>
          </a:p>
          <a:p>
            <a:pPr lvl="1"/>
            <a:r>
              <a:rPr lang="en-US" altLang="en-US" sz="2000"/>
              <a:t>Assets are safeguarded from loss or theft</a:t>
            </a:r>
          </a:p>
          <a:p>
            <a:pPr lvl="1"/>
            <a:r>
              <a:rPr lang="en-US" altLang="en-US" sz="2000"/>
              <a:t>Business activities are performed efficiently and effectively</a:t>
            </a:r>
          </a:p>
          <a:p>
            <a:pPr lvl="1"/>
            <a:r>
              <a:rPr lang="en-US" altLang="en-US" sz="2000"/>
              <a:t>The company is in compliance with all applicable laws and regulations</a:t>
            </a:r>
          </a:p>
          <a:p>
            <a:pPr lvl="1"/>
            <a:r>
              <a:rPr lang="en-US" altLang="en-US" sz="2000"/>
              <a:t>All disclosures are full and fair</a:t>
            </a:r>
          </a:p>
        </p:txBody>
      </p:sp>
      <p:sp>
        <p:nvSpPr>
          <p:cNvPr id="483332" name="Rectangle 4"/>
          <p:cNvSpPr>
            <a:spLocks noChangeArrowheads="1"/>
          </p:cNvSpPr>
          <p:nvPr/>
        </p:nvSpPr>
        <p:spPr bwMode="auto">
          <a:xfrm>
            <a:off x="609600" y="3810000"/>
            <a:ext cx="8382000" cy="29718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The related threat would be that a transaction that actually did occur didn’t get recorded.</a:t>
            </a:r>
          </a:p>
          <a:p>
            <a:r>
              <a:rPr lang="en-US" altLang="en-US" sz="1800" b="1"/>
              <a:t>EXAMPLE 1:  An employee fails to record a sale that the company made to him so he won’t have to pay the receivable.</a:t>
            </a:r>
          </a:p>
          <a:p>
            <a:r>
              <a:rPr lang="en-US" altLang="en-US" sz="1800" b="1"/>
              <a:t>EXAMPLE 2:  In financial statement fraud cases, the company often fails to record transactions that reduce income or net assets, e.g., don’t record returns from customers or discounts granted to them.  This omission causes net sales to appear higher than they really are.</a:t>
            </a:r>
          </a:p>
          <a:p>
            <a:endParaRPr lang="en-US" altLang="en-US" sz="18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3332"/>
                                        </p:tgtEl>
                                        <p:attrNameLst>
                                          <p:attrName>style.visibility</p:attrName>
                                        </p:attrNameLst>
                                      </p:cBhvr>
                                      <p:to>
                                        <p:strVal val="visible"/>
                                      </p:to>
                                    </p:set>
                                    <p:anim calcmode="lin" valueType="num">
                                      <p:cBhvr>
                                        <p:cTn id="7" dur="500" fill="hold"/>
                                        <p:tgtEl>
                                          <p:spTgt spid="483332"/>
                                        </p:tgtEl>
                                        <p:attrNameLst>
                                          <p:attrName>ppt_w</p:attrName>
                                        </p:attrNameLst>
                                      </p:cBhvr>
                                      <p:tavLst>
                                        <p:tav tm="0">
                                          <p:val>
                                            <p:fltVal val="0"/>
                                          </p:val>
                                        </p:tav>
                                        <p:tav tm="100000">
                                          <p:val>
                                            <p:strVal val="#ppt_w"/>
                                          </p:val>
                                        </p:tav>
                                      </p:tavLst>
                                    </p:anim>
                                    <p:anim calcmode="lin" valueType="num">
                                      <p:cBhvr>
                                        <p:cTn id="8" dur="500" fill="hold"/>
                                        <p:tgtEl>
                                          <p:spTgt spid="4833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332"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p:cNvSpPr>
            <a:spLocks noGrp="1" noChangeArrowheads="1"/>
          </p:cNvSpPr>
          <p:nvPr>
            <p:ph type="title"/>
          </p:nvPr>
        </p:nvSpPr>
        <p:spPr/>
        <p:txBody>
          <a:bodyPr/>
          <a:lstStyle/>
          <a:p>
            <a:r>
              <a:rPr lang="en-US" altLang="en-US"/>
              <a:t>CONTROL:  OBJECTIVES, THREATS, AND PROCEDURES</a:t>
            </a:r>
          </a:p>
        </p:txBody>
      </p:sp>
      <p:sp>
        <p:nvSpPr>
          <p:cNvPr id="484355" name="Rectangle 3"/>
          <p:cNvSpPr>
            <a:spLocks noGrp="1" noChangeArrowheads="1"/>
          </p:cNvSpPr>
          <p:nvPr>
            <p:ph type="body" idx="1"/>
          </p:nvPr>
        </p:nvSpPr>
        <p:spPr>
          <a:xfrm>
            <a:off x="457200" y="1600200"/>
            <a:ext cx="8229600" cy="4724400"/>
          </a:xfrm>
        </p:spPr>
        <p:txBody>
          <a:bodyPr/>
          <a:lstStyle/>
          <a:p>
            <a:r>
              <a:rPr lang="en-US" altLang="en-US" sz="2000"/>
              <a:t>In the revenue cycle (or any cycle), a well-designed AIS should provide adequate controls to ensure that the following objectives are met:</a:t>
            </a:r>
          </a:p>
          <a:p>
            <a:pPr lvl="1"/>
            <a:r>
              <a:rPr lang="en-US" altLang="en-US" sz="2000"/>
              <a:t>All transactions are properly authorized</a:t>
            </a:r>
          </a:p>
          <a:p>
            <a:pPr lvl="1"/>
            <a:r>
              <a:rPr lang="en-US" altLang="en-US" sz="2000"/>
              <a:t>All recorded transactions are valid</a:t>
            </a:r>
          </a:p>
          <a:p>
            <a:pPr lvl="1"/>
            <a:r>
              <a:rPr lang="en-US" altLang="en-US" sz="2000"/>
              <a:t>All valid and authorized transactions are recorded</a:t>
            </a:r>
          </a:p>
          <a:p>
            <a:pPr lvl="1"/>
            <a:r>
              <a:rPr lang="en-US" altLang="en-US" sz="2000" b="1">
                <a:solidFill>
                  <a:srgbClr val="CC0000"/>
                </a:solidFill>
              </a:rPr>
              <a:t>All transactions are recorded accurately</a:t>
            </a:r>
          </a:p>
          <a:p>
            <a:pPr lvl="1"/>
            <a:r>
              <a:rPr lang="en-US" altLang="en-US" sz="2000"/>
              <a:t>Assets are safeguarded from loss or theft</a:t>
            </a:r>
          </a:p>
          <a:p>
            <a:pPr lvl="1"/>
            <a:r>
              <a:rPr lang="en-US" altLang="en-US" sz="2000"/>
              <a:t>Business activities are performed efficiently and effectively</a:t>
            </a:r>
          </a:p>
          <a:p>
            <a:pPr lvl="1"/>
            <a:r>
              <a:rPr lang="en-US" altLang="en-US" sz="2000"/>
              <a:t>The company is in compliance with all applicable laws and regulations</a:t>
            </a:r>
          </a:p>
          <a:p>
            <a:pPr lvl="1"/>
            <a:r>
              <a:rPr lang="en-US" altLang="en-US" sz="2000"/>
              <a:t>All disclosures are full and fair</a:t>
            </a:r>
          </a:p>
        </p:txBody>
      </p:sp>
      <p:sp>
        <p:nvSpPr>
          <p:cNvPr id="484356" name="Rectangle 4"/>
          <p:cNvSpPr>
            <a:spLocks noChangeArrowheads="1"/>
          </p:cNvSpPr>
          <p:nvPr/>
        </p:nvSpPr>
        <p:spPr bwMode="auto">
          <a:xfrm>
            <a:off x="2667000" y="457200"/>
            <a:ext cx="6324600" cy="31242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The threat would be that a transaction is recorded inaccurately.  Inaccurate recording typically means that a transaction is recorded either:</a:t>
            </a:r>
          </a:p>
          <a:p>
            <a:pPr lvl="1"/>
            <a:r>
              <a:rPr lang="en-US" altLang="en-US" sz="1700" b="1"/>
              <a:t>In the wrong amount</a:t>
            </a:r>
          </a:p>
          <a:p>
            <a:pPr lvl="1"/>
            <a:r>
              <a:rPr lang="en-US" altLang="en-US" sz="1700" b="1"/>
              <a:t>In the wrong account</a:t>
            </a:r>
          </a:p>
          <a:p>
            <a:pPr lvl="1"/>
            <a:r>
              <a:rPr lang="en-US" altLang="en-US" sz="1700" b="1"/>
              <a:t>In the wrong time period</a:t>
            </a:r>
          </a:p>
          <a:p>
            <a:r>
              <a:rPr lang="en-US" altLang="en-US" sz="1800" b="1"/>
              <a:t>It could also mean that the transaction was credited to the wrong agents or participants.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4356"/>
                                        </p:tgtEl>
                                        <p:attrNameLst>
                                          <p:attrName>style.visibility</p:attrName>
                                        </p:attrNameLst>
                                      </p:cBhvr>
                                      <p:to>
                                        <p:strVal val="visible"/>
                                      </p:to>
                                    </p:set>
                                    <p:anim calcmode="lin" valueType="num">
                                      <p:cBhvr>
                                        <p:cTn id="7" dur="500" fill="hold"/>
                                        <p:tgtEl>
                                          <p:spTgt spid="484356"/>
                                        </p:tgtEl>
                                        <p:attrNameLst>
                                          <p:attrName>ppt_w</p:attrName>
                                        </p:attrNameLst>
                                      </p:cBhvr>
                                      <p:tavLst>
                                        <p:tav tm="0">
                                          <p:val>
                                            <p:fltVal val="0"/>
                                          </p:val>
                                        </p:tav>
                                        <p:tav tm="100000">
                                          <p:val>
                                            <p:strVal val="#ppt_w"/>
                                          </p:val>
                                        </p:tav>
                                      </p:tavLst>
                                    </p:anim>
                                    <p:anim calcmode="lin" valueType="num">
                                      <p:cBhvr>
                                        <p:cTn id="8" dur="500" fill="hold"/>
                                        <p:tgtEl>
                                          <p:spTgt spid="48435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4356" grpId="0" bldLvl="2"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p:txBody>
          <a:bodyPr/>
          <a:lstStyle/>
          <a:p>
            <a:r>
              <a:rPr lang="en-US" altLang="en-US"/>
              <a:t>CONTROL:  OBJECTIVES, THREATS, AND PROCEDURES</a:t>
            </a:r>
          </a:p>
        </p:txBody>
      </p:sp>
      <p:sp>
        <p:nvSpPr>
          <p:cNvPr id="485379" name="Rectangle 3"/>
          <p:cNvSpPr>
            <a:spLocks noGrp="1" noChangeArrowheads="1"/>
          </p:cNvSpPr>
          <p:nvPr>
            <p:ph type="body" idx="1"/>
          </p:nvPr>
        </p:nvSpPr>
        <p:spPr>
          <a:xfrm>
            <a:off x="457200" y="1600200"/>
            <a:ext cx="8229600" cy="4724400"/>
          </a:xfrm>
        </p:spPr>
        <p:txBody>
          <a:bodyPr/>
          <a:lstStyle/>
          <a:p>
            <a:r>
              <a:rPr lang="en-US" altLang="en-US" sz="2000"/>
              <a:t>In the revenue cycle (or any cycle), a well-designed AIS should provide adequate controls to ensure that the following objectives are met:</a:t>
            </a:r>
          </a:p>
          <a:p>
            <a:pPr lvl="1"/>
            <a:r>
              <a:rPr lang="en-US" altLang="en-US" sz="2000"/>
              <a:t>All transactions are properly authorized</a:t>
            </a:r>
          </a:p>
          <a:p>
            <a:pPr lvl="1"/>
            <a:r>
              <a:rPr lang="en-US" altLang="en-US" sz="2000"/>
              <a:t>All recorded transactions are valid</a:t>
            </a:r>
          </a:p>
          <a:p>
            <a:pPr lvl="1"/>
            <a:r>
              <a:rPr lang="en-US" altLang="en-US" sz="2000"/>
              <a:t>All valid and authorized transactions are recorded</a:t>
            </a:r>
          </a:p>
          <a:p>
            <a:pPr lvl="1"/>
            <a:r>
              <a:rPr lang="en-US" altLang="en-US" sz="2000" b="1">
                <a:solidFill>
                  <a:srgbClr val="CC0000"/>
                </a:solidFill>
              </a:rPr>
              <a:t>All transactions are recorded accurately</a:t>
            </a:r>
          </a:p>
          <a:p>
            <a:pPr lvl="1"/>
            <a:r>
              <a:rPr lang="en-US" altLang="en-US" sz="2000"/>
              <a:t>Assets are safeguarded from loss or theft</a:t>
            </a:r>
          </a:p>
          <a:p>
            <a:pPr lvl="1"/>
            <a:r>
              <a:rPr lang="en-US" altLang="en-US" sz="2000"/>
              <a:t>Business activities are performed efficiently and effectively</a:t>
            </a:r>
          </a:p>
          <a:p>
            <a:pPr lvl="1"/>
            <a:r>
              <a:rPr lang="en-US" altLang="en-US" sz="2000"/>
              <a:t>The company is in compliance with all applicable laws and regulations</a:t>
            </a:r>
          </a:p>
          <a:p>
            <a:pPr lvl="1"/>
            <a:r>
              <a:rPr lang="en-US" altLang="en-US" sz="2000"/>
              <a:t>All disclosures are full and fair</a:t>
            </a:r>
          </a:p>
        </p:txBody>
      </p:sp>
      <p:sp>
        <p:nvSpPr>
          <p:cNvPr id="485380" name="Rectangle 4"/>
          <p:cNvSpPr>
            <a:spLocks noChangeArrowheads="1"/>
          </p:cNvSpPr>
          <p:nvPr/>
        </p:nvSpPr>
        <p:spPr bwMode="auto">
          <a:xfrm>
            <a:off x="2819400" y="533400"/>
            <a:ext cx="6324600" cy="29718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EXAMPLES:  A fraud might involve a company:</a:t>
            </a:r>
          </a:p>
          <a:p>
            <a:pPr lvl="1"/>
            <a:r>
              <a:rPr lang="en-US" altLang="en-US" sz="1700" b="1"/>
              <a:t>Over-recording the amount of a sale (wrong amount)</a:t>
            </a:r>
          </a:p>
          <a:p>
            <a:pPr lvl="1"/>
            <a:r>
              <a:rPr lang="en-US" altLang="en-US" sz="1700" b="1"/>
              <a:t>Recording an unearned revenue as an earned revenue (wrong account)</a:t>
            </a:r>
          </a:p>
          <a:p>
            <a:pPr lvl="1"/>
            <a:r>
              <a:rPr lang="en-US" altLang="en-US" sz="1700" b="1"/>
              <a:t>Recording a sale earlier than it occurs (wrong time period)</a:t>
            </a:r>
          </a:p>
          <a:p>
            <a:pPr lvl="1"/>
            <a:r>
              <a:rPr lang="en-US" altLang="en-US" sz="1700" b="1"/>
              <a:t>Crediting the wrong salesperson for the sale (wrong agent)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5380"/>
                                        </p:tgtEl>
                                        <p:attrNameLst>
                                          <p:attrName>style.visibility</p:attrName>
                                        </p:attrNameLst>
                                      </p:cBhvr>
                                      <p:to>
                                        <p:strVal val="visible"/>
                                      </p:to>
                                    </p:set>
                                    <p:anim calcmode="lin" valueType="num">
                                      <p:cBhvr>
                                        <p:cTn id="7" dur="500" fill="hold"/>
                                        <p:tgtEl>
                                          <p:spTgt spid="485380"/>
                                        </p:tgtEl>
                                        <p:attrNameLst>
                                          <p:attrName>ppt_w</p:attrName>
                                        </p:attrNameLst>
                                      </p:cBhvr>
                                      <p:tavLst>
                                        <p:tav tm="0">
                                          <p:val>
                                            <p:fltVal val="0"/>
                                          </p:val>
                                        </p:tav>
                                        <p:tav tm="100000">
                                          <p:val>
                                            <p:strVal val="#ppt_w"/>
                                          </p:val>
                                        </p:tav>
                                      </p:tavLst>
                                    </p:anim>
                                    <p:anim calcmode="lin" valueType="num">
                                      <p:cBhvr>
                                        <p:cTn id="8" dur="500" fill="hold"/>
                                        <p:tgtEl>
                                          <p:spTgt spid="48538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380" grpId="0" bldLvl="2"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Grp="1" noChangeArrowheads="1"/>
          </p:cNvSpPr>
          <p:nvPr>
            <p:ph type="title"/>
          </p:nvPr>
        </p:nvSpPr>
        <p:spPr/>
        <p:txBody>
          <a:bodyPr/>
          <a:lstStyle/>
          <a:p>
            <a:r>
              <a:rPr lang="en-US" altLang="en-US"/>
              <a:t>CONTROL:  OBJECTIVES, THREATS, AND PROCEDURES</a:t>
            </a:r>
          </a:p>
        </p:txBody>
      </p:sp>
      <p:sp>
        <p:nvSpPr>
          <p:cNvPr id="486403" name="Rectangle 3"/>
          <p:cNvSpPr>
            <a:spLocks noGrp="1" noChangeArrowheads="1"/>
          </p:cNvSpPr>
          <p:nvPr>
            <p:ph type="body" idx="1"/>
          </p:nvPr>
        </p:nvSpPr>
        <p:spPr>
          <a:xfrm>
            <a:off x="457200" y="1600200"/>
            <a:ext cx="8229600" cy="4724400"/>
          </a:xfrm>
        </p:spPr>
        <p:txBody>
          <a:bodyPr/>
          <a:lstStyle/>
          <a:p>
            <a:r>
              <a:rPr lang="en-US" altLang="en-US" sz="2000"/>
              <a:t>In the revenue cycle (or any cycle), a well-designed AIS should provide adequate controls to ensure that the following objectives are met:</a:t>
            </a:r>
          </a:p>
          <a:p>
            <a:pPr lvl="1"/>
            <a:r>
              <a:rPr lang="en-US" altLang="en-US" sz="2000"/>
              <a:t>All transactions are properly authorized</a:t>
            </a:r>
          </a:p>
          <a:p>
            <a:pPr lvl="1"/>
            <a:r>
              <a:rPr lang="en-US" altLang="en-US" sz="2000"/>
              <a:t>All recorded transactions are valid</a:t>
            </a:r>
          </a:p>
          <a:p>
            <a:pPr lvl="1"/>
            <a:r>
              <a:rPr lang="en-US" altLang="en-US" sz="2000"/>
              <a:t>All valid and authorized transactions are recorded</a:t>
            </a:r>
          </a:p>
          <a:p>
            <a:pPr lvl="1"/>
            <a:r>
              <a:rPr lang="en-US" altLang="en-US" sz="2000" b="1">
                <a:solidFill>
                  <a:srgbClr val="CC0000"/>
                </a:solidFill>
              </a:rPr>
              <a:t>All transactions are recorded accurately</a:t>
            </a:r>
          </a:p>
          <a:p>
            <a:pPr lvl="1"/>
            <a:r>
              <a:rPr lang="en-US" altLang="en-US" sz="2000"/>
              <a:t>Assets are safeguarded from loss or theft</a:t>
            </a:r>
          </a:p>
          <a:p>
            <a:pPr lvl="1"/>
            <a:r>
              <a:rPr lang="en-US" altLang="en-US" sz="2000"/>
              <a:t>Business activities are performed efficiently and effectively</a:t>
            </a:r>
          </a:p>
          <a:p>
            <a:pPr lvl="1"/>
            <a:r>
              <a:rPr lang="en-US" altLang="en-US" sz="2000"/>
              <a:t>The company is in compliance with all applicable laws and regulations</a:t>
            </a:r>
          </a:p>
          <a:p>
            <a:pPr lvl="1"/>
            <a:r>
              <a:rPr lang="en-US" altLang="en-US" sz="2000"/>
              <a:t>All disclosures are full and fair</a:t>
            </a:r>
          </a:p>
        </p:txBody>
      </p:sp>
      <p:sp>
        <p:nvSpPr>
          <p:cNvPr id="486404" name="Rectangle 4"/>
          <p:cNvSpPr>
            <a:spLocks noChangeArrowheads="1"/>
          </p:cNvSpPr>
          <p:nvPr/>
        </p:nvSpPr>
        <p:spPr bwMode="auto">
          <a:xfrm>
            <a:off x="2819400" y="990600"/>
            <a:ext cx="6324600" cy="2286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The reverse side of these activities might include:</a:t>
            </a:r>
          </a:p>
          <a:p>
            <a:pPr lvl="1"/>
            <a:r>
              <a:rPr lang="en-US" altLang="en-US" sz="1700" b="1"/>
              <a:t>Under-recording a sales return (wrong amount).</a:t>
            </a:r>
          </a:p>
          <a:p>
            <a:pPr lvl="1"/>
            <a:r>
              <a:rPr lang="en-US" altLang="en-US" sz="1700" b="1"/>
              <a:t>Debiting an asset account instead of sales returns (wrong account)</a:t>
            </a:r>
          </a:p>
          <a:p>
            <a:pPr lvl="1"/>
            <a:r>
              <a:rPr lang="en-US" altLang="en-US" sz="1700" b="1"/>
              <a:t>Recording the return later than it actually occurred (wrong time period)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6404"/>
                                        </p:tgtEl>
                                        <p:attrNameLst>
                                          <p:attrName>style.visibility</p:attrName>
                                        </p:attrNameLst>
                                      </p:cBhvr>
                                      <p:to>
                                        <p:strVal val="visible"/>
                                      </p:to>
                                    </p:set>
                                    <p:anim calcmode="lin" valueType="num">
                                      <p:cBhvr>
                                        <p:cTn id="7" dur="500" fill="hold"/>
                                        <p:tgtEl>
                                          <p:spTgt spid="486404"/>
                                        </p:tgtEl>
                                        <p:attrNameLst>
                                          <p:attrName>ppt_w</p:attrName>
                                        </p:attrNameLst>
                                      </p:cBhvr>
                                      <p:tavLst>
                                        <p:tav tm="0">
                                          <p:val>
                                            <p:fltVal val="0"/>
                                          </p:val>
                                        </p:tav>
                                        <p:tav tm="100000">
                                          <p:val>
                                            <p:strVal val="#ppt_w"/>
                                          </p:val>
                                        </p:tav>
                                      </p:tavLst>
                                    </p:anim>
                                    <p:anim calcmode="lin" valueType="num">
                                      <p:cBhvr>
                                        <p:cTn id="8" dur="500" fill="hold"/>
                                        <p:tgtEl>
                                          <p:spTgt spid="48640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4" grpId="0" bldLvl="2"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p:txBody>
          <a:bodyPr/>
          <a:lstStyle/>
          <a:p>
            <a:r>
              <a:rPr lang="en-US" altLang="en-US"/>
              <a:t>CONTROL:  OBJECTIVES, THREATS, AND PROCEDURES</a:t>
            </a:r>
          </a:p>
        </p:txBody>
      </p:sp>
      <p:sp>
        <p:nvSpPr>
          <p:cNvPr id="487427" name="Rectangle 3"/>
          <p:cNvSpPr>
            <a:spLocks noGrp="1" noChangeArrowheads="1"/>
          </p:cNvSpPr>
          <p:nvPr>
            <p:ph type="body" idx="1"/>
          </p:nvPr>
        </p:nvSpPr>
        <p:spPr>
          <a:xfrm>
            <a:off x="457200" y="1600200"/>
            <a:ext cx="8229600" cy="4724400"/>
          </a:xfrm>
        </p:spPr>
        <p:txBody>
          <a:bodyPr/>
          <a:lstStyle/>
          <a:p>
            <a:r>
              <a:rPr lang="en-US" altLang="en-US" sz="2000"/>
              <a:t>In the revenue cycle (or any cycle), a well-designed AIS should provide adequate controls to ensure that the following objectives are met:</a:t>
            </a:r>
          </a:p>
          <a:p>
            <a:pPr lvl="1"/>
            <a:r>
              <a:rPr lang="en-US" altLang="en-US" sz="2000"/>
              <a:t>All transactions are properly authorized</a:t>
            </a:r>
          </a:p>
          <a:p>
            <a:pPr lvl="1"/>
            <a:r>
              <a:rPr lang="en-US" altLang="en-US" sz="2000"/>
              <a:t>All recorded transactions are valid</a:t>
            </a:r>
          </a:p>
          <a:p>
            <a:pPr lvl="1"/>
            <a:r>
              <a:rPr lang="en-US" altLang="en-US" sz="2000"/>
              <a:t>All valid and authorized transactions are recorded</a:t>
            </a:r>
          </a:p>
          <a:p>
            <a:pPr lvl="1"/>
            <a:r>
              <a:rPr lang="en-US" altLang="en-US" sz="2000"/>
              <a:t>All transactions are recorded accurately</a:t>
            </a:r>
          </a:p>
          <a:p>
            <a:pPr lvl="1"/>
            <a:r>
              <a:rPr lang="en-US" altLang="en-US" sz="2000" b="1">
                <a:solidFill>
                  <a:srgbClr val="CC0000"/>
                </a:solidFill>
              </a:rPr>
              <a:t>Assets are safeguarded from loss or theft</a:t>
            </a:r>
          </a:p>
          <a:p>
            <a:pPr lvl="1"/>
            <a:r>
              <a:rPr lang="en-US" altLang="en-US" sz="2000"/>
              <a:t>Business activities are performed efficiently and effectively</a:t>
            </a:r>
          </a:p>
          <a:p>
            <a:pPr lvl="1"/>
            <a:r>
              <a:rPr lang="en-US" altLang="en-US" sz="2000"/>
              <a:t>The company is in compliance with all applicable laws and regulations</a:t>
            </a:r>
          </a:p>
          <a:p>
            <a:pPr lvl="1"/>
            <a:r>
              <a:rPr lang="en-US" altLang="en-US" sz="2000"/>
              <a:t>All disclosures are full and fair</a:t>
            </a:r>
          </a:p>
        </p:txBody>
      </p:sp>
      <p:sp>
        <p:nvSpPr>
          <p:cNvPr id="487428" name="Rectangle 4"/>
          <p:cNvSpPr>
            <a:spLocks noChangeArrowheads="1"/>
          </p:cNvSpPr>
          <p:nvPr/>
        </p:nvSpPr>
        <p:spPr bwMode="auto">
          <a:xfrm>
            <a:off x="2514600" y="2514600"/>
            <a:ext cx="6477000" cy="762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Threats in this area usually involve theft, destruction, or misuse of assets, including data.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7428"/>
                                        </p:tgtEl>
                                        <p:attrNameLst>
                                          <p:attrName>style.visibility</p:attrName>
                                        </p:attrNameLst>
                                      </p:cBhvr>
                                      <p:to>
                                        <p:strVal val="visible"/>
                                      </p:to>
                                    </p:set>
                                    <p:anim calcmode="lin" valueType="num">
                                      <p:cBhvr>
                                        <p:cTn id="7" dur="500" fill="hold"/>
                                        <p:tgtEl>
                                          <p:spTgt spid="487428"/>
                                        </p:tgtEl>
                                        <p:attrNameLst>
                                          <p:attrName>ppt_w</p:attrName>
                                        </p:attrNameLst>
                                      </p:cBhvr>
                                      <p:tavLst>
                                        <p:tav tm="0">
                                          <p:val>
                                            <p:fltVal val="0"/>
                                          </p:val>
                                        </p:tav>
                                        <p:tav tm="100000">
                                          <p:val>
                                            <p:strVal val="#ppt_w"/>
                                          </p:val>
                                        </p:tav>
                                      </p:tavLst>
                                    </p:anim>
                                    <p:anim calcmode="lin" valueType="num">
                                      <p:cBhvr>
                                        <p:cTn id="8" dur="500" fill="hold"/>
                                        <p:tgtEl>
                                          <p:spTgt spid="4874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28"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p:txBody>
          <a:bodyPr/>
          <a:lstStyle/>
          <a:p>
            <a:r>
              <a:rPr lang="en-US" altLang="en-US"/>
              <a:t>CONTROL:  OBJECTIVES, THREATS, AND PROCEDURES</a:t>
            </a:r>
          </a:p>
        </p:txBody>
      </p:sp>
      <p:sp>
        <p:nvSpPr>
          <p:cNvPr id="488451"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000"/>
              <a:t>In the revenue cycle (or any cycle), a well-designed AIS should provide adequate controls to ensure that the following objectives are met:</a:t>
            </a:r>
          </a:p>
          <a:p>
            <a:pPr lvl="1">
              <a:lnSpc>
                <a:spcPct val="90000"/>
              </a:lnSpc>
            </a:pPr>
            <a:r>
              <a:rPr lang="en-US" altLang="en-US" sz="2000"/>
              <a:t>All transactions are properly authorized</a:t>
            </a:r>
          </a:p>
          <a:p>
            <a:pPr lvl="1">
              <a:lnSpc>
                <a:spcPct val="90000"/>
              </a:lnSpc>
            </a:pPr>
            <a:r>
              <a:rPr lang="en-US" altLang="en-US" sz="2000"/>
              <a:t>All recorded transactions are valid</a:t>
            </a:r>
          </a:p>
          <a:p>
            <a:pPr lvl="1">
              <a:lnSpc>
                <a:spcPct val="90000"/>
              </a:lnSpc>
            </a:pPr>
            <a:r>
              <a:rPr lang="en-US" altLang="en-US" sz="2000"/>
              <a:t>All valid and authorized transactions are recorded</a:t>
            </a:r>
          </a:p>
          <a:p>
            <a:pPr lvl="1">
              <a:lnSpc>
                <a:spcPct val="90000"/>
              </a:lnSpc>
            </a:pPr>
            <a:r>
              <a:rPr lang="en-US" altLang="en-US" sz="2000"/>
              <a:t>All transactions are recorded accurately</a:t>
            </a:r>
          </a:p>
          <a:p>
            <a:pPr lvl="1">
              <a:lnSpc>
                <a:spcPct val="90000"/>
              </a:lnSpc>
            </a:pPr>
            <a:r>
              <a:rPr lang="en-US" altLang="en-US" sz="2000"/>
              <a:t>Assets are safeguarded from loss or theft</a:t>
            </a:r>
          </a:p>
          <a:p>
            <a:pPr lvl="1">
              <a:lnSpc>
                <a:spcPct val="90000"/>
              </a:lnSpc>
            </a:pPr>
            <a:r>
              <a:rPr lang="en-US" altLang="en-US" sz="2000" b="1">
                <a:solidFill>
                  <a:srgbClr val="CC0000"/>
                </a:solidFill>
              </a:rPr>
              <a:t>Business activities are performed efficiently and effectively</a:t>
            </a:r>
          </a:p>
          <a:p>
            <a:pPr lvl="1">
              <a:lnSpc>
                <a:spcPct val="90000"/>
              </a:lnSpc>
            </a:pPr>
            <a:r>
              <a:rPr lang="en-US" altLang="en-US" sz="2000"/>
              <a:t>The company is in compliance with all applicable laws and regulations</a:t>
            </a:r>
          </a:p>
          <a:p>
            <a:pPr lvl="1">
              <a:lnSpc>
                <a:spcPct val="90000"/>
              </a:lnSpc>
            </a:pPr>
            <a:r>
              <a:rPr lang="en-US" altLang="en-US" sz="2000"/>
              <a:t>All disclosures are full and fair</a:t>
            </a:r>
          </a:p>
        </p:txBody>
      </p:sp>
      <p:sp>
        <p:nvSpPr>
          <p:cNvPr id="488452" name="Rectangle 4"/>
          <p:cNvSpPr>
            <a:spLocks noChangeArrowheads="1"/>
          </p:cNvSpPr>
          <p:nvPr/>
        </p:nvSpPr>
        <p:spPr bwMode="auto">
          <a:xfrm>
            <a:off x="2514600" y="2362200"/>
            <a:ext cx="6477000" cy="7620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The threat is that the activities would be performed inefficiently or ineffectively.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8452"/>
                                        </p:tgtEl>
                                        <p:attrNameLst>
                                          <p:attrName>style.visibility</p:attrName>
                                        </p:attrNameLst>
                                      </p:cBhvr>
                                      <p:to>
                                        <p:strVal val="visible"/>
                                      </p:to>
                                    </p:set>
                                    <p:anim calcmode="lin" valueType="num">
                                      <p:cBhvr>
                                        <p:cTn id="7" dur="500" fill="hold"/>
                                        <p:tgtEl>
                                          <p:spTgt spid="488452"/>
                                        </p:tgtEl>
                                        <p:attrNameLst>
                                          <p:attrName>ppt_w</p:attrName>
                                        </p:attrNameLst>
                                      </p:cBhvr>
                                      <p:tavLst>
                                        <p:tav tm="0">
                                          <p:val>
                                            <p:fltVal val="0"/>
                                          </p:val>
                                        </p:tav>
                                        <p:tav tm="100000">
                                          <p:val>
                                            <p:strVal val="#ppt_w"/>
                                          </p:val>
                                        </p:tav>
                                      </p:tavLst>
                                    </p:anim>
                                    <p:anim calcmode="lin" valueType="num">
                                      <p:cBhvr>
                                        <p:cTn id="8" dur="500" fill="hold"/>
                                        <p:tgtEl>
                                          <p:spTgt spid="4884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2"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p:txBody>
          <a:bodyPr/>
          <a:lstStyle/>
          <a:p>
            <a:r>
              <a:rPr lang="en-US" altLang="en-US"/>
              <a:t>CONTROL:  OBJECTIVES, THREATS, AND PROCEDURES</a:t>
            </a:r>
          </a:p>
        </p:txBody>
      </p:sp>
      <p:sp>
        <p:nvSpPr>
          <p:cNvPr id="489475" name="Rectangle 3"/>
          <p:cNvSpPr>
            <a:spLocks noGrp="1" noChangeArrowheads="1"/>
          </p:cNvSpPr>
          <p:nvPr>
            <p:ph type="body" idx="1"/>
          </p:nvPr>
        </p:nvSpPr>
        <p:spPr>
          <a:xfrm>
            <a:off x="457200" y="1600200"/>
            <a:ext cx="8229600" cy="4724400"/>
          </a:xfrm>
        </p:spPr>
        <p:txBody>
          <a:bodyPr/>
          <a:lstStyle/>
          <a:p>
            <a:r>
              <a:rPr lang="en-US" altLang="en-US" sz="2000"/>
              <a:t>In the revenue cycle (or any cycle), a well-designed AIS should provide adequate controls to ensure that the following objectives are met:</a:t>
            </a:r>
          </a:p>
          <a:p>
            <a:pPr lvl="1"/>
            <a:r>
              <a:rPr lang="en-US" altLang="en-US" sz="2000"/>
              <a:t>All transactions are properly authorized</a:t>
            </a:r>
          </a:p>
          <a:p>
            <a:pPr lvl="1"/>
            <a:r>
              <a:rPr lang="en-US" altLang="en-US" sz="2000"/>
              <a:t>All recorded transactions are valid</a:t>
            </a:r>
          </a:p>
          <a:p>
            <a:pPr lvl="1"/>
            <a:r>
              <a:rPr lang="en-US" altLang="en-US" sz="2000"/>
              <a:t>All valid and authorized transactions are recorded</a:t>
            </a:r>
          </a:p>
          <a:p>
            <a:pPr lvl="1"/>
            <a:r>
              <a:rPr lang="en-US" altLang="en-US" sz="2000"/>
              <a:t>All transactions are recorded accurately</a:t>
            </a:r>
          </a:p>
          <a:p>
            <a:pPr lvl="1"/>
            <a:r>
              <a:rPr lang="en-US" altLang="en-US" sz="2000"/>
              <a:t>Assets are safeguarded from loss or theft</a:t>
            </a:r>
          </a:p>
          <a:p>
            <a:pPr lvl="1"/>
            <a:r>
              <a:rPr lang="en-US" altLang="en-US" sz="2000"/>
              <a:t>Business activities are performed efficiently and effectively</a:t>
            </a:r>
          </a:p>
          <a:p>
            <a:pPr lvl="1"/>
            <a:r>
              <a:rPr lang="en-US" altLang="en-US" sz="2000" b="1">
                <a:solidFill>
                  <a:srgbClr val="CC0000"/>
                </a:solidFill>
              </a:rPr>
              <a:t>The company is in compliance with all applicable laws and regulations</a:t>
            </a:r>
          </a:p>
          <a:p>
            <a:pPr lvl="1"/>
            <a:r>
              <a:rPr lang="en-US" altLang="en-US" sz="2000"/>
              <a:t>All disclosures are full and fair</a:t>
            </a:r>
          </a:p>
        </p:txBody>
      </p:sp>
      <p:sp>
        <p:nvSpPr>
          <p:cNvPr id="489476" name="Rectangle 4"/>
          <p:cNvSpPr>
            <a:spLocks noChangeArrowheads="1"/>
          </p:cNvSpPr>
          <p:nvPr/>
        </p:nvSpPr>
        <p:spPr bwMode="auto">
          <a:xfrm>
            <a:off x="2667000" y="762000"/>
            <a:ext cx="6477000" cy="35814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The obvious threat is non-compliance with laws and regulations.</a:t>
            </a:r>
          </a:p>
          <a:p>
            <a:r>
              <a:rPr lang="en-US" altLang="en-US" sz="1800" b="1"/>
              <a:t>An example in the revenue cycle could be a car dealer who:</a:t>
            </a:r>
          </a:p>
          <a:p>
            <a:pPr lvl="1"/>
            <a:r>
              <a:rPr lang="en-US" altLang="en-US" sz="1700" b="1"/>
              <a:t>Sells a vehicle to which he doesn’t have clear title; or</a:t>
            </a:r>
          </a:p>
          <a:p>
            <a:pPr lvl="1"/>
            <a:r>
              <a:rPr lang="en-US" altLang="en-US" sz="1700" b="1"/>
              <a:t>Refuses to allow a customer to return a car in violation of state lemon laws.</a:t>
            </a:r>
          </a:p>
          <a:p>
            <a:r>
              <a:rPr lang="en-US" altLang="en-US" sz="1800" b="1"/>
              <a:t>Another example might be requesting a credit check on a customer in violation of the Fair Credit Reporting Act (FCRA).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9476"/>
                                        </p:tgtEl>
                                        <p:attrNameLst>
                                          <p:attrName>style.visibility</p:attrName>
                                        </p:attrNameLst>
                                      </p:cBhvr>
                                      <p:to>
                                        <p:strVal val="visible"/>
                                      </p:to>
                                    </p:set>
                                    <p:anim calcmode="lin" valueType="num">
                                      <p:cBhvr>
                                        <p:cTn id="7" dur="500" fill="hold"/>
                                        <p:tgtEl>
                                          <p:spTgt spid="489476"/>
                                        </p:tgtEl>
                                        <p:attrNameLst>
                                          <p:attrName>ppt_w</p:attrName>
                                        </p:attrNameLst>
                                      </p:cBhvr>
                                      <p:tavLst>
                                        <p:tav tm="0">
                                          <p:val>
                                            <p:fltVal val="0"/>
                                          </p:val>
                                        </p:tav>
                                        <p:tav tm="100000">
                                          <p:val>
                                            <p:strVal val="#ppt_w"/>
                                          </p:val>
                                        </p:tav>
                                      </p:tavLst>
                                    </p:anim>
                                    <p:anim calcmode="lin" valueType="num">
                                      <p:cBhvr>
                                        <p:cTn id="8" dur="500" fill="hold"/>
                                        <p:tgtEl>
                                          <p:spTgt spid="4894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476" grpId="0" bldLvl="2"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p:txBody>
          <a:bodyPr/>
          <a:lstStyle/>
          <a:p>
            <a:r>
              <a:rPr lang="en-US" altLang="en-US"/>
              <a:t>CONTROL:  OBJECTIVES, THREATS, AND PROCEDURES</a:t>
            </a:r>
          </a:p>
        </p:txBody>
      </p:sp>
      <p:sp>
        <p:nvSpPr>
          <p:cNvPr id="490499" name="Rectangle 3"/>
          <p:cNvSpPr>
            <a:spLocks noGrp="1" noChangeArrowheads="1"/>
          </p:cNvSpPr>
          <p:nvPr>
            <p:ph type="body" idx="1"/>
          </p:nvPr>
        </p:nvSpPr>
        <p:spPr>
          <a:xfrm>
            <a:off x="457200" y="1600200"/>
            <a:ext cx="8229600" cy="4724400"/>
          </a:xfrm>
        </p:spPr>
        <p:txBody>
          <a:bodyPr/>
          <a:lstStyle/>
          <a:p>
            <a:r>
              <a:rPr lang="en-US" altLang="en-US" sz="2000"/>
              <a:t>In the revenue cycle (or any cycle), a well-designed AIS should provide adequate controls to ensure that the following objectives are met:</a:t>
            </a:r>
          </a:p>
          <a:p>
            <a:pPr lvl="1"/>
            <a:r>
              <a:rPr lang="en-US" altLang="en-US" sz="2000"/>
              <a:t>All transactions are properly authorized</a:t>
            </a:r>
          </a:p>
          <a:p>
            <a:pPr lvl="1"/>
            <a:r>
              <a:rPr lang="en-US" altLang="en-US" sz="2000"/>
              <a:t>All recorded transactions are valid</a:t>
            </a:r>
          </a:p>
          <a:p>
            <a:pPr lvl="1"/>
            <a:r>
              <a:rPr lang="en-US" altLang="en-US" sz="2000"/>
              <a:t>All valid and authorized transactions are recorded</a:t>
            </a:r>
          </a:p>
          <a:p>
            <a:pPr lvl="1"/>
            <a:r>
              <a:rPr lang="en-US" altLang="en-US" sz="2000"/>
              <a:t>All transactions are recorded accurately</a:t>
            </a:r>
          </a:p>
          <a:p>
            <a:pPr lvl="1"/>
            <a:r>
              <a:rPr lang="en-US" altLang="en-US" sz="2000"/>
              <a:t>Assets are safeguarded from loss or theft</a:t>
            </a:r>
          </a:p>
          <a:p>
            <a:pPr lvl="1"/>
            <a:r>
              <a:rPr lang="en-US" altLang="en-US" sz="2000"/>
              <a:t>Business activities are performed efficiently and effectively</a:t>
            </a:r>
          </a:p>
          <a:p>
            <a:pPr lvl="1"/>
            <a:r>
              <a:rPr lang="en-US" altLang="en-US" sz="2000"/>
              <a:t>The company is in compliance with all applicable laws and regulations</a:t>
            </a:r>
          </a:p>
          <a:p>
            <a:pPr lvl="1"/>
            <a:r>
              <a:rPr lang="en-US" altLang="en-US" sz="2000" b="1">
                <a:solidFill>
                  <a:srgbClr val="CC0000"/>
                </a:solidFill>
              </a:rPr>
              <a:t>All disclosures are full and fair</a:t>
            </a:r>
          </a:p>
        </p:txBody>
      </p:sp>
      <p:sp>
        <p:nvSpPr>
          <p:cNvPr id="490500" name="Rectangle 4"/>
          <p:cNvSpPr>
            <a:spLocks noChangeArrowheads="1"/>
          </p:cNvSpPr>
          <p:nvPr/>
        </p:nvSpPr>
        <p:spPr bwMode="auto">
          <a:xfrm>
            <a:off x="2514600" y="1981200"/>
            <a:ext cx="6477000" cy="2743200"/>
          </a:xfrm>
          <a:prstGeom prst="rect">
            <a:avLst/>
          </a:prstGeom>
          <a:solidFill>
            <a:schemeClr val="bg1"/>
          </a:solidFill>
          <a:ln w="571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r>
              <a:rPr lang="en-US" altLang="en-US" sz="1800" b="1"/>
              <a:t>The threat is incomplete and/or misleading disclosures.</a:t>
            </a:r>
          </a:p>
          <a:p>
            <a:r>
              <a:rPr lang="en-US" altLang="en-US" sz="1800" b="1"/>
              <a:t>This threat is more important in other areas, particularly those areas that involve liabilities and contingencies.</a:t>
            </a:r>
          </a:p>
          <a:p>
            <a:r>
              <a:rPr lang="en-US" altLang="en-US" sz="1800" b="1"/>
              <a:t>However, one threat in the revenue cycle could be misleading disclosures about customers’ rights to return product.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90500"/>
                                        </p:tgtEl>
                                        <p:attrNameLst>
                                          <p:attrName>style.visibility</p:attrName>
                                        </p:attrNameLst>
                                      </p:cBhvr>
                                      <p:to>
                                        <p:strVal val="visible"/>
                                      </p:to>
                                    </p:set>
                                    <p:anim calcmode="lin" valueType="num">
                                      <p:cBhvr>
                                        <p:cTn id="7" dur="500" fill="hold"/>
                                        <p:tgtEl>
                                          <p:spTgt spid="490500"/>
                                        </p:tgtEl>
                                        <p:attrNameLst>
                                          <p:attrName>ppt_w</p:attrName>
                                        </p:attrNameLst>
                                      </p:cBhvr>
                                      <p:tavLst>
                                        <p:tav tm="0">
                                          <p:val>
                                            <p:fltVal val="0"/>
                                          </p:val>
                                        </p:tav>
                                        <p:tav tm="100000">
                                          <p:val>
                                            <p:strVal val="#ppt_w"/>
                                          </p:val>
                                        </p:tav>
                                      </p:tavLst>
                                    </p:anim>
                                    <p:anim calcmode="lin" valueType="num">
                                      <p:cBhvr>
                                        <p:cTn id="8" dur="500" fill="hold"/>
                                        <p:tgtEl>
                                          <p:spTgt spid="49050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500"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ChangeArrowheads="1"/>
          </p:cNvSpPr>
          <p:nvPr>
            <p:ph type="title"/>
          </p:nvPr>
        </p:nvSpPr>
        <p:spPr/>
        <p:txBody>
          <a:bodyPr/>
          <a:lstStyle/>
          <a:p>
            <a:r>
              <a:rPr lang="en-US" altLang="en-US"/>
              <a:t>CONTROL:  OBJECTIVES, THREATS, AND PROCEDURES</a:t>
            </a:r>
          </a:p>
        </p:txBody>
      </p:sp>
      <p:sp>
        <p:nvSpPr>
          <p:cNvPr id="491523" name="Rectangle 3"/>
          <p:cNvSpPr>
            <a:spLocks noGrp="1" noChangeArrowheads="1"/>
          </p:cNvSpPr>
          <p:nvPr>
            <p:ph type="body" idx="1"/>
          </p:nvPr>
        </p:nvSpPr>
        <p:spPr>
          <a:xfrm>
            <a:off x="457200" y="1600200"/>
            <a:ext cx="8229600" cy="4724400"/>
          </a:xfrm>
        </p:spPr>
        <p:txBody>
          <a:bodyPr/>
          <a:lstStyle/>
          <a:p>
            <a:r>
              <a:rPr lang="en-US" altLang="en-US" sz="2400"/>
              <a:t>While we’re going to step through a number of common threats in the revenue cycle, it’s a good idea to memorize the internal control objectives so you can think of the relevant threats on your own.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p:txBody>
          <a:bodyPr/>
          <a:lstStyle/>
          <a:p>
            <a:r>
              <a:rPr lang="en-US" altLang="en-US"/>
              <a:t>CONTROL:  OBJECTIVES, THREATS, AND PROCEDURES</a:t>
            </a:r>
          </a:p>
        </p:txBody>
      </p:sp>
      <p:sp>
        <p:nvSpPr>
          <p:cNvPr id="495619"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400"/>
              <a:t>There are several actions a company can take with respect to any cycle to reduce threats of errors or irregularities.  These include:</a:t>
            </a:r>
          </a:p>
          <a:p>
            <a:pPr lvl="1">
              <a:lnSpc>
                <a:spcPct val="90000"/>
              </a:lnSpc>
            </a:pPr>
            <a:r>
              <a:rPr lang="en-US" altLang="en-US" sz="2300"/>
              <a:t>Using simple, easy-to-complete documents with clear instructions (enhances accuracy and reliability).</a:t>
            </a:r>
          </a:p>
          <a:p>
            <a:pPr lvl="1">
              <a:lnSpc>
                <a:spcPct val="90000"/>
              </a:lnSpc>
            </a:pPr>
            <a:r>
              <a:rPr lang="en-US" altLang="en-US" sz="2300"/>
              <a:t>Using appropriate application controls, such as validity checks and field checks (enhances accuracy and reliability).</a:t>
            </a:r>
          </a:p>
          <a:p>
            <a:pPr lvl="1">
              <a:lnSpc>
                <a:spcPct val="90000"/>
              </a:lnSpc>
            </a:pPr>
            <a:r>
              <a:rPr lang="en-US" altLang="en-US" sz="2300"/>
              <a:t>Providing space on forms to record who completed and who reviewed the form (encourages proper authorizations and accountability).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2"/>
          <p:cNvSpPr>
            <a:spLocks noGrp="1" noChangeArrowheads="1"/>
          </p:cNvSpPr>
          <p:nvPr>
            <p:ph type="title"/>
          </p:nvPr>
        </p:nvSpPr>
        <p:spPr/>
        <p:txBody>
          <a:bodyPr/>
          <a:lstStyle/>
          <a:p>
            <a:r>
              <a:rPr lang="en-US" altLang="en-US"/>
              <a:t>CONTROL:  OBJECTIVES, THREATS, AND PROCEDURES</a:t>
            </a:r>
          </a:p>
        </p:txBody>
      </p:sp>
      <p:sp>
        <p:nvSpPr>
          <p:cNvPr id="496643" name="Rectangle 3"/>
          <p:cNvSpPr>
            <a:spLocks noGrp="1" noChangeArrowheads="1"/>
          </p:cNvSpPr>
          <p:nvPr>
            <p:ph type="body" idx="1"/>
          </p:nvPr>
        </p:nvSpPr>
        <p:spPr>
          <a:xfrm>
            <a:off x="457200" y="1600200"/>
            <a:ext cx="8229600" cy="4724400"/>
          </a:xfrm>
        </p:spPr>
        <p:txBody>
          <a:bodyPr/>
          <a:lstStyle/>
          <a:p>
            <a:pPr lvl="1"/>
            <a:r>
              <a:rPr lang="en-US" altLang="en-US" sz="2300"/>
              <a:t>Pre-numbering documents (encourages recording of valid and only valid transactions).</a:t>
            </a:r>
          </a:p>
          <a:p>
            <a:pPr lvl="1"/>
            <a:r>
              <a:rPr lang="en-US" altLang="en-US" sz="2300"/>
              <a:t>Restricting access to blank documents (reduces risk of unauthorized transaction).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p:txBody>
          <a:bodyPr/>
          <a:lstStyle/>
          <a:p>
            <a:r>
              <a:rPr lang="en-US" altLang="en-US"/>
              <a:t>THREATS IN SALES ORDER ENTRY</a:t>
            </a:r>
          </a:p>
        </p:txBody>
      </p:sp>
      <p:sp>
        <p:nvSpPr>
          <p:cNvPr id="497667" name="Rectangle 3"/>
          <p:cNvSpPr>
            <a:spLocks noGrp="1" noChangeArrowheads="1"/>
          </p:cNvSpPr>
          <p:nvPr>
            <p:ph type="body" idx="1"/>
          </p:nvPr>
        </p:nvSpPr>
        <p:spPr>
          <a:xfrm>
            <a:off x="457200" y="1600200"/>
            <a:ext cx="8229600" cy="4724400"/>
          </a:xfrm>
        </p:spPr>
        <p:txBody>
          <a:bodyPr/>
          <a:lstStyle/>
          <a:p>
            <a:r>
              <a:rPr lang="en-US" altLang="en-US" sz="2500"/>
              <a:t>The primary objectives of this process:</a:t>
            </a:r>
          </a:p>
          <a:p>
            <a:pPr lvl="1"/>
            <a:r>
              <a:rPr lang="en-US" altLang="en-US" sz="2300"/>
              <a:t>Accurately and efficiently process customer orders.</a:t>
            </a:r>
          </a:p>
          <a:p>
            <a:pPr lvl="1"/>
            <a:r>
              <a:rPr lang="en-US" altLang="en-US" sz="2300"/>
              <a:t>Ensure that all sales are legitimate and that the company gets paid for all sales</a:t>
            </a:r>
          </a:p>
          <a:p>
            <a:pPr lvl="1"/>
            <a:r>
              <a:rPr lang="en-US" altLang="en-US" sz="2300"/>
              <a:t>Minimize revenue loss arising from poor inventory management</a:t>
            </a:r>
          </a:p>
          <a:p>
            <a:pPr lvl="1"/>
            <a:endParaRPr lang="en-US" altLang="en-US" sz="2300"/>
          </a:p>
          <a:p>
            <a:pPr lvl="1"/>
            <a:endParaRPr lang="en-US" altLang="en-US" sz="23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p:txBody>
          <a:bodyPr/>
          <a:lstStyle/>
          <a:p>
            <a:r>
              <a:rPr lang="en-US" altLang="en-US"/>
              <a:t>THREATS IN SALES ORDER ENTRY</a:t>
            </a:r>
          </a:p>
        </p:txBody>
      </p:sp>
      <p:sp>
        <p:nvSpPr>
          <p:cNvPr id="552963" name="Rectangle 3"/>
          <p:cNvSpPr>
            <a:spLocks noGrp="1" noChangeArrowheads="1"/>
          </p:cNvSpPr>
          <p:nvPr>
            <p:ph type="body" idx="1"/>
          </p:nvPr>
        </p:nvSpPr>
        <p:spPr/>
        <p:txBody>
          <a:bodyPr/>
          <a:lstStyle/>
          <a:p>
            <a:pPr marL="609600" indent="-609600"/>
            <a:r>
              <a:rPr lang="en-US" altLang="en-US"/>
              <a:t>Threats in the sales order entry process include:</a:t>
            </a:r>
          </a:p>
          <a:p>
            <a:pPr marL="990600" lvl="1" indent="-533400">
              <a:buFontTx/>
              <a:buAutoNum type="arabicPeriod"/>
            </a:pPr>
            <a:r>
              <a:rPr lang="en-US" altLang="en-US">
                <a:hlinkClick r:id="rId2" action="ppaction://hlinksldjump"/>
              </a:rPr>
              <a:t>THREAT 1:  Incomplete or inaccurate customer orders</a:t>
            </a:r>
            <a:endParaRPr lang="en-US" altLang="en-US"/>
          </a:p>
          <a:p>
            <a:pPr marL="990600" lvl="1" indent="-533400">
              <a:buFontTx/>
              <a:buAutoNum type="arabicPeriod"/>
            </a:pPr>
            <a:r>
              <a:rPr lang="en-US" altLang="en-US">
                <a:hlinkClick r:id="rId3" action="ppaction://hlinksldjump"/>
              </a:rPr>
              <a:t>THREAT 2:  Sales to customers with poor credit</a:t>
            </a:r>
            <a:endParaRPr lang="en-US" altLang="en-US"/>
          </a:p>
          <a:p>
            <a:pPr marL="990600" lvl="1" indent="-533400">
              <a:buFontTx/>
              <a:buAutoNum type="arabicPeriod"/>
            </a:pPr>
            <a:r>
              <a:rPr lang="en-US" altLang="en-US">
                <a:hlinkClick r:id="rId4" action="ppaction://hlinksldjump"/>
              </a:rPr>
              <a:t>THREAT 3:  Orders that are not legitimate</a:t>
            </a:r>
            <a:endParaRPr lang="en-US" altLang="en-US"/>
          </a:p>
          <a:p>
            <a:pPr marL="990600" lvl="1" indent="-533400">
              <a:buFontTx/>
              <a:buAutoNum type="arabicPeriod"/>
            </a:pPr>
            <a:r>
              <a:rPr lang="en-US" altLang="en-US">
                <a:hlinkClick r:id="rId5" action="ppaction://hlinksldjump"/>
              </a:rPr>
              <a:t>THREAT 4:  Stockouts, carrying costs, and markdowns</a:t>
            </a:r>
            <a:endParaRPr lang="en-US" altLang="en-US"/>
          </a:p>
          <a:p>
            <a:pPr marL="990600" lvl="1" indent="-533400">
              <a:buFontTx/>
              <a:buNone/>
            </a:pPr>
            <a:endParaRPr lang="en-US"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p:txBody>
          <a:bodyPr/>
          <a:lstStyle/>
          <a:p>
            <a:r>
              <a:rPr lang="en-US" altLang="en-US"/>
              <a:t>THREATS IN SALES ORDER ENTRY</a:t>
            </a:r>
          </a:p>
        </p:txBody>
      </p:sp>
      <p:sp>
        <p:nvSpPr>
          <p:cNvPr id="498691"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500" b="1"/>
              <a:t>THREAT NO. 1—INCOMPLETE OR INACCURATE CUSTOMER ORDER</a:t>
            </a:r>
          </a:p>
          <a:p>
            <a:pPr lvl="1">
              <a:lnSpc>
                <a:spcPct val="90000"/>
              </a:lnSpc>
            </a:pPr>
            <a:r>
              <a:rPr lang="en-US" altLang="en-US" sz="2300"/>
              <a:t>Why is this a problem?</a:t>
            </a:r>
          </a:p>
          <a:p>
            <a:pPr lvl="2">
              <a:lnSpc>
                <a:spcPct val="90000"/>
              </a:lnSpc>
            </a:pPr>
            <a:r>
              <a:rPr lang="en-US" altLang="en-US" sz="2200"/>
              <a:t>It’s inefficient.  The customer has to be re-contacted, and the order has to be re-entered.</a:t>
            </a:r>
          </a:p>
          <a:p>
            <a:pPr lvl="2">
              <a:lnSpc>
                <a:spcPct val="90000"/>
              </a:lnSpc>
            </a:pPr>
            <a:r>
              <a:rPr lang="en-US" altLang="en-US" sz="2200"/>
              <a:t>Causes customer dissatisfaction and may impact future sales.</a:t>
            </a:r>
          </a:p>
          <a:p>
            <a:pPr lvl="1">
              <a:lnSpc>
                <a:spcPct val="90000"/>
              </a:lnSpc>
            </a:pPr>
            <a:r>
              <a:rPr lang="en-US" altLang="en-US" sz="2300"/>
              <a:t>Controls:</a:t>
            </a:r>
          </a:p>
          <a:p>
            <a:pPr lvl="2">
              <a:lnSpc>
                <a:spcPct val="90000"/>
              </a:lnSpc>
            </a:pPr>
            <a:r>
              <a:rPr lang="en-US" altLang="en-US" sz="2200"/>
              <a:t>Data entry controls, such as completeness checks</a:t>
            </a:r>
          </a:p>
          <a:p>
            <a:pPr lvl="2">
              <a:lnSpc>
                <a:spcPct val="90000"/>
              </a:lnSpc>
            </a:pPr>
            <a:r>
              <a:rPr lang="en-US" altLang="en-US" sz="2200"/>
              <a:t>Automatic lookup of reference data like customer address</a:t>
            </a:r>
          </a:p>
          <a:p>
            <a:pPr lvl="2">
              <a:lnSpc>
                <a:spcPct val="90000"/>
              </a:lnSpc>
            </a:pPr>
            <a:r>
              <a:rPr lang="en-US" altLang="en-US" sz="2200"/>
              <a:t>Reasonableness tests comparing quantity ordered to past history</a:t>
            </a:r>
          </a:p>
        </p:txBody>
      </p:sp>
      <p:sp>
        <p:nvSpPr>
          <p:cNvPr id="498694" name="Rectangle 6">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498695" name="Rectangle 7"/>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98694"/>
                                        </p:tgtEl>
                                        <p:attrNameLst>
                                          <p:attrName>style.visibility</p:attrName>
                                        </p:attrNameLst>
                                      </p:cBhvr>
                                      <p:to>
                                        <p:strVal val="visible"/>
                                      </p:to>
                                    </p:set>
                                    <p:animEffect transition="in" filter="dissolve">
                                      <p:cBhvr>
                                        <p:cTn id="7" dur="500"/>
                                        <p:tgtEl>
                                          <p:spTgt spid="49869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98695"/>
                                        </p:tgtEl>
                                        <p:attrNameLst>
                                          <p:attrName>style.visibility</p:attrName>
                                        </p:attrNameLst>
                                      </p:cBhvr>
                                      <p:to>
                                        <p:strVal val="visible"/>
                                      </p:to>
                                    </p:set>
                                    <p:animEffect transition="in" filter="dissolve">
                                      <p:cBhvr>
                                        <p:cTn id="11" dur="500"/>
                                        <p:tgtEl>
                                          <p:spTgt spid="4986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694" grpId="0" animBg="1" autoUpdateAnimBg="0"/>
      <p:bldP spid="498695"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p:txBody>
          <a:bodyPr/>
          <a:lstStyle/>
          <a:p>
            <a:r>
              <a:rPr lang="en-US" altLang="en-US"/>
              <a:t>THREATS IN SALES ORDER ENTRY</a:t>
            </a:r>
          </a:p>
        </p:txBody>
      </p:sp>
      <p:sp>
        <p:nvSpPr>
          <p:cNvPr id="499715" name="Rectangle 3"/>
          <p:cNvSpPr>
            <a:spLocks noGrp="1" noChangeArrowheads="1"/>
          </p:cNvSpPr>
          <p:nvPr>
            <p:ph type="body" idx="1"/>
          </p:nvPr>
        </p:nvSpPr>
        <p:spPr>
          <a:xfrm>
            <a:off x="457200" y="1600200"/>
            <a:ext cx="8229600" cy="4724400"/>
          </a:xfrm>
        </p:spPr>
        <p:txBody>
          <a:bodyPr/>
          <a:lstStyle/>
          <a:p>
            <a:r>
              <a:rPr lang="en-US" altLang="en-US" sz="2100" b="1"/>
              <a:t>THREAT NO. 2—SALES TO CUSTOMERS WITH POOR CREDIT</a:t>
            </a:r>
          </a:p>
          <a:p>
            <a:pPr lvl="1"/>
            <a:r>
              <a:rPr lang="en-US" altLang="en-US" sz="2100"/>
              <a:t>Why is this a problem?</a:t>
            </a:r>
          </a:p>
          <a:p>
            <a:pPr lvl="2"/>
            <a:r>
              <a:rPr lang="en-US" altLang="en-US" sz="2100"/>
              <a:t>Sales may be uncollectible, resulting in lost assets or revenues.</a:t>
            </a:r>
          </a:p>
          <a:p>
            <a:pPr lvl="1"/>
            <a:r>
              <a:rPr lang="en-US" altLang="en-US" sz="2000"/>
              <a:t>Controls:</a:t>
            </a:r>
          </a:p>
          <a:p>
            <a:pPr lvl="2"/>
            <a:r>
              <a:rPr lang="en-US" altLang="en-US" sz="2100"/>
              <a:t>Follow proper authorization procedures for credit sales, e.g.:</a:t>
            </a:r>
          </a:p>
          <a:p>
            <a:pPr lvl="3"/>
            <a:r>
              <a:rPr lang="en-US" altLang="en-US" sz="1800"/>
              <a:t>Setting credit limits for each customer.</a:t>
            </a:r>
          </a:p>
          <a:p>
            <a:pPr lvl="3"/>
            <a:r>
              <a:rPr lang="en-US" altLang="en-US" sz="1800"/>
              <a:t>Granting general authorization to sales order staff for customers who are:</a:t>
            </a:r>
          </a:p>
          <a:p>
            <a:pPr lvl="4"/>
            <a:r>
              <a:rPr lang="en-US" altLang="en-US" sz="1800"/>
              <a:t>Existing customers</a:t>
            </a:r>
          </a:p>
          <a:p>
            <a:pPr lvl="4"/>
            <a:r>
              <a:rPr lang="en-US" altLang="en-US" sz="1800"/>
              <a:t>Under their credit limits</a:t>
            </a:r>
          </a:p>
          <a:p>
            <a:pPr lvl="4"/>
            <a:r>
              <a:rPr lang="en-US" altLang="en-US" sz="1800"/>
              <a:t>With no outstanding balances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0738" name="Rectangle 2"/>
          <p:cNvSpPr>
            <a:spLocks noGrp="1" noChangeArrowheads="1"/>
          </p:cNvSpPr>
          <p:nvPr>
            <p:ph type="title"/>
          </p:nvPr>
        </p:nvSpPr>
        <p:spPr/>
        <p:txBody>
          <a:bodyPr/>
          <a:lstStyle/>
          <a:p>
            <a:r>
              <a:rPr lang="en-US" altLang="en-US"/>
              <a:t>THREATS IN SALES ORDER ENTRY</a:t>
            </a:r>
          </a:p>
        </p:txBody>
      </p:sp>
      <p:sp>
        <p:nvSpPr>
          <p:cNvPr id="500739" name="Rectangle 3"/>
          <p:cNvSpPr>
            <a:spLocks noGrp="1" noChangeArrowheads="1"/>
          </p:cNvSpPr>
          <p:nvPr>
            <p:ph type="body" idx="1"/>
          </p:nvPr>
        </p:nvSpPr>
        <p:spPr>
          <a:xfrm>
            <a:off x="457200" y="1600200"/>
            <a:ext cx="8229600" cy="4724400"/>
          </a:xfrm>
        </p:spPr>
        <p:txBody>
          <a:bodyPr/>
          <a:lstStyle/>
          <a:p>
            <a:pPr lvl="2"/>
            <a:r>
              <a:rPr lang="en-US" altLang="en-US"/>
              <a:t>Other cases require specific authorization by someone other than the sales rep (usually done by the credit manager).  This type of authorization is especially important if the sales rep is paid on commission.</a:t>
            </a:r>
          </a:p>
          <a:p>
            <a:pPr lvl="2"/>
            <a:r>
              <a:rPr lang="en-US" altLang="en-US"/>
              <a:t>Salespeople should have read-only access to customer credit data.</a:t>
            </a:r>
          </a:p>
          <a:p>
            <a:pPr lvl="2"/>
            <a:r>
              <a:rPr lang="en-US" altLang="en-US"/>
              <a:t>Credit should be approved prior to releasing goods from inventory.</a:t>
            </a:r>
          </a:p>
          <a:p>
            <a:pPr lvl="2"/>
            <a:r>
              <a:rPr lang="en-US" altLang="en-US"/>
              <a:t>Accurate records of customer balances and credit limits must be maintained (the decision is only as good as the information provided).</a:t>
            </a:r>
          </a:p>
        </p:txBody>
      </p:sp>
      <p:sp>
        <p:nvSpPr>
          <p:cNvPr id="500740" name="Rectangle 4">
            <a:hlinkClick r:id="rId2" action="ppaction://hlinksldjump"/>
          </p:cNvPr>
          <p:cNvSpPr>
            <a:spLocks noChangeArrowheads="1"/>
          </p:cNvSpPr>
          <p:nvPr/>
        </p:nvSpPr>
        <p:spPr bwMode="auto">
          <a:xfrm>
            <a:off x="0" y="3581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00741" name="Rectangle 5"/>
          <p:cNvSpPr>
            <a:spLocks noChangeArrowheads="1"/>
          </p:cNvSpPr>
          <p:nvPr/>
        </p:nvSpPr>
        <p:spPr bwMode="auto">
          <a:xfrm>
            <a:off x="0" y="4343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0740"/>
                                        </p:tgtEl>
                                        <p:attrNameLst>
                                          <p:attrName>style.visibility</p:attrName>
                                        </p:attrNameLst>
                                      </p:cBhvr>
                                      <p:to>
                                        <p:strVal val="visible"/>
                                      </p:to>
                                    </p:set>
                                    <p:animEffect transition="in" filter="dissolve">
                                      <p:cBhvr>
                                        <p:cTn id="7" dur="500"/>
                                        <p:tgtEl>
                                          <p:spTgt spid="500740"/>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00741"/>
                                        </p:tgtEl>
                                        <p:attrNameLst>
                                          <p:attrName>style.visibility</p:attrName>
                                        </p:attrNameLst>
                                      </p:cBhvr>
                                      <p:to>
                                        <p:strVal val="visible"/>
                                      </p:to>
                                    </p:set>
                                    <p:animEffect transition="in" filter="dissolve">
                                      <p:cBhvr>
                                        <p:cTn id="11" dur="500"/>
                                        <p:tgtEl>
                                          <p:spTgt spid="500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740" grpId="0" animBg="1" autoUpdateAnimBg="0"/>
      <p:bldP spid="500741"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p:txBody>
          <a:bodyPr/>
          <a:lstStyle/>
          <a:p>
            <a:r>
              <a:rPr lang="en-US" altLang="en-US"/>
              <a:t>THREATS IN SALES ORDER ENTRY</a:t>
            </a:r>
          </a:p>
        </p:txBody>
      </p:sp>
      <p:sp>
        <p:nvSpPr>
          <p:cNvPr id="501763" name="Rectangle 3"/>
          <p:cNvSpPr>
            <a:spLocks noGrp="1" noChangeArrowheads="1"/>
          </p:cNvSpPr>
          <p:nvPr>
            <p:ph type="body" idx="1"/>
          </p:nvPr>
        </p:nvSpPr>
        <p:spPr>
          <a:xfrm>
            <a:off x="457200" y="1600200"/>
            <a:ext cx="8229600" cy="4724400"/>
          </a:xfrm>
        </p:spPr>
        <p:txBody>
          <a:bodyPr/>
          <a:lstStyle/>
          <a:p>
            <a:r>
              <a:rPr lang="en-US" altLang="en-US" sz="2100" b="1"/>
              <a:t>THREAT NO. 3—ORDERS THAT ARE NOT LEGITIMATE</a:t>
            </a:r>
            <a:endParaRPr lang="en-US" altLang="en-US" sz="2200"/>
          </a:p>
          <a:p>
            <a:pPr lvl="1"/>
            <a:r>
              <a:rPr lang="en-US" altLang="en-US" sz="2100"/>
              <a:t>Why is this a problem?</a:t>
            </a:r>
          </a:p>
          <a:p>
            <a:pPr lvl="2"/>
            <a:r>
              <a:rPr lang="en-US" altLang="en-US" sz="2100"/>
              <a:t>You can’t make good credit decisions or collect from a customer you haven’t properly identified.</a:t>
            </a:r>
          </a:p>
          <a:p>
            <a:pPr lvl="2"/>
            <a:r>
              <a:rPr lang="en-US" altLang="en-US" sz="2100"/>
              <a:t>EXAMPLE:  An Oklahoma office supply store accepted a telephone order for goods that were subsequently shipped to a woman in Indiana.  Afterwards, the store discovered that the order had been called in from a prison inmate for shipment to his mom on Mother’s Day.  The inmate had used a stolen credit card number.  The office supply store ate the loss.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2786" name="Rectangle 2"/>
          <p:cNvSpPr>
            <a:spLocks noGrp="1" noChangeArrowheads="1"/>
          </p:cNvSpPr>
          <p:nvPr>
            <p:ph type="title"/>
          </p:nvPr>
        </p:nvSpPr>
        <p:spPr/>
        <p:txBody>
          <a:bodyPr/>
          <a:lstStyle/>
          <a:p>
            <a:r>
              <a:rPr lang="en-US" altLang="en-US"/>
              <a:t>THREATS IN SALES ORDER ENTRY</a:t>
            </a:r>
          </a:p>
        </p:txBody>
      </p:sp>
      <p:sp>
        <p:nvSpPr>
          <p:cNvPr id="502787" name="Rectangle 3"/>
          <p:cNvSpPr>
            <a:spLocks noGrp="1" noChangeArrowheads="1"/>
          </p:cNvSpPr>
          <p:nvPr>
            <p:ph type="body" idx="1"/>
          </p:nvPr>
        </p:nvSpPr>
        <p:spPr>
          <a:xfrm>
            <a:off x="457200" y="1600200"/>
            <a:ext cx="8229600" cy="4724400"/>
          </a:xfrm>
        </p:spPr>
        <p:txBody>
          <a:bodyPr/>
          <a:lstStyle/>
          <a:p>
            <a:pPr lvl="2"/>
            <a:r>
              <a:rPr lang="en-US" altLang="en-US"/>
              <a:t>Traditionally, legitimacy of customer orders is established by receipt of a signed purchase order from the customer.</a:t>
            </a:r>
          </a:p>
          <a:p>
            <a:pPr lvl="2"/>
            <a:r>
              <a:rPr lang="en-US" altLang="en-US"/>
              <a:t>Digital signatures and digital certificates provide similar control for electronic business transactions.</a:t>
            </a:r>
          </a:p>
          <a:p>
            <a:pPr lvl="2"/>
            <a:r>
              <a:rPr lang="en-US" altLang="en-US"/>
              <a:t>Online credit card transactions with retail customers are fraught with issues.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3810" name="Rectangle 2"/>
          <p:cNvSpPr>
            <a:spLocks noGrp="1" noChangeArrowheads="1"/>
          </p:cNvSpPr>
          <p:nvPr>
            <p:ph type="title"/>
          </p:nvPr>
        </p:nvSpPr>
        <p:spPr/>
        <p:txBody>
          <a:bodyPr/>
          <a:lstStyle/>
          <a:p>
            <a:r>
              <a:rPr lang="en-US" altLang="en-US"/>
              <a:t>THREATS IN SALES ORDER ENTRY</a:t>
            </a:r>
          </a:p>
        </p:txBody>
      </p:sp>
      <p:sp>
        <p:nvSpPr>
          <p:cNvPr id="503811" name="Rectangle 3"/>
          <p:cNvSpPr>
            <a:spLocks noGrp="1" noChangeArrowheads="1"/>
          </p:cNvSpPr>
          <p:nvPr>
            <p:ph type="body" idx="1"/>
          </p:nvPr>
        </p:nvSpPr>
        <p:spPr>
          <a:xfrm>
            <a:off x="457200" y="1600200"/>
            <a:ext cx="8229600" cy="4724400"/>
          </a:xfrm>
        </p:spPr>
        <p:txBody>
          <a:bodyPr/>
          <a:lstStyle/>
          <a:p>
            <a:pPr lvl="2"/>
            <a:r>
              <a:rPr lang="en-US" altLang="en-US"/>
              <a:t>Some actions companies are taking with online or phone-order retail customers:</a:t>
            </a:r>
          </a:p>
          <a:p>
            <a:pPr lvl="3"/>
            <a:r>
              <a:rPr lang="en-US" altLang="en-US"/>
              <a:t>Requiring the three-digit code on the back of the credit card for confirmation that the customer physically possesses the card.</a:t>
            </a:r>
          </a:p>
          <a:p>
            <a:pPr lvl="3"/>
            <a:r>
              <a:rPr lang="en-US" altLang="en-US"/>
              <a:t>Requiring that customers use PayPal.</a:t>
            </a:r>
          </a:p>
          <a:p>
            <a:pPr lvl="3"/>
            <a:r>
              <a:rPr lang="en-US" altLang="en-US"/>
              <a:t>Sending emails to the customer to confirm the transaction.</a:t>
            </a:r>
          </a:p>
        </p:txBody>
      </p:sp>
      <p:sp>
        <p:nvSpPr>
          <p:cNvPr id="503812"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03813"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3812"/>
                                        </p:tgtEl>
                                        <p:attrNameLst>
                                          <p:attrName>style.visibility</p:attrName>
                                        </p:attrNameLst>
                                      </p:cBhvr>
                                      <p:to>
                                        <p:strVal val="visible"/>
                                      </p:to>
                                    </p:set>
                                    <p:animEffect transition="in" filter="dissolve">
                                      <p:cBhvr>
                                        <p:cTn id="7" dur="500"/>
                                        <p:tgtEl>
                                          <p:spTgt spid="50381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03813"/>
                                        </p:tgtEl>
                                        <p:attrNameLst>
                                          <p:attrName>style.visibility</p:attrName>
                                        </p:attrNameLst>
                                      </p:cBhvr>
                                      <p:to>
                                        <p:strVal val="visible"/>
                                      </p:to>
                                    </p:set>
                                    <p:animEffect transition="in" filter="dissolve">
                                      <p:cBhvr>
                                        <p:cTn id="11" dur="500"/>
                                        <p:tgtEl>
                                          <p:spTgt spid="503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812" grpId="0" animBg="1" autoUpdateAnimBg="0"/>
      <p:bldP spid="503813"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4834" name="Rectangle 2"/>
          <p:cNvSpPr>
            <a:spLocks noGrp="1" noChangeArrowheads="1"/>
          </p:cNvSpPr>
          <p:nvPr>
            <p:ph type="title"/>
          </p:nvPr>
        </p:nvSpPr>
        <p:spPr/>
        <p:txBody>
          <a:bodyPr/>
          <a:lstStyle/>
          <a:p>
            <a:r>
              <a:rPr lang="en-US" altLang="en-US"/>
              <a:t>THREATS IN SALES ORDER ENTRY</a:t>
            </a:r>
          </a:p>
        </p:txBody>
      </p:sp>
      <p:sp>
        <p:nvSpPr>
          <p:cNvPr id="504835"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500" b="1"/>
              <a:t>THREAT NO. 4—STOCKOUTS, CARRYING COSTS, AND MARKDOWNS</a:t>
            </a:r>
          </a:p>
          <a:p>
            <a:pPr lvl="1">
              <a:lnSpc>
                <a:spcPct val="90000"/>
              </a:lnSpc>
            </a:pPr>
            <a:r>
              <a:rPr lang="en-US" altLang="en-US" sz="2300"/>
              <a:t>Why is this a problem?</a:t>
            </a:r>
          </a:p>
          <a:p>
            <a:pPr lvl="2">
              <a:lnSpc>
                <a:spcPct val="90000"/>
              </a:lnSpc>
            </a:pPr>
            <a:r>
              <a:rPr lang="en-US" altLang="en-US"/>
              <a:t>If you run out of merchandise, you may lose sales.</a:t>
            </a:r>
          </a:p>
          <a:p>
            <a:pPr lvl="2">
              <a:lnSpc>
                <a:spcPct val="90000"/>
              </a:lnSpc>
            </a:pPr>
            <a:r>
              <a:rPr lang="en-US" altLang="en-US"/>
              <a:t>If you carry too much merchandise, you incur excess carrying costs and/or have to mark the inventory down to sell it.</a:t>
            </a:r>
          </a:p>
          <a:p>
            <a:pPr lvl="1">
              <a:lnSpc>
                <a:spcPct val="90000"/>
              </a:lnSpc>
            </a:pPr>
            <a:r>
              <a:rPr lang="en-US" altLang="en-US" sz="2300"/>
              <a:t>Controls:</a:t>
            </a:r>
          </a:p>
          <a:p>
            <a:pPr lvl="2">
              <a:lnSpc>
                <a:spcPct val="90000"/>
              </a:lnSpc>
            </a:pPr>
            <a:r>
              <a:rPr lang="en-US" altLang="en-US"/>
              <a:t>Accurate inventory control and sales forecasting systems.</a:t>
            </a:r>
          </a:p>
          <a:p>
            <a:pPr lvl="2">
              <a:lnSpc>
                <a:spcPct val="90000"/>
              </a:lnSpc>
            </a:pPr>
            <a:r>
              <a:rPr lang="en-US" altLang="en-US"/>
              <a:t>Online inventory systems that allow recording of changes to inventory in real time.</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p:txBody>
          <a:bodyPr/>
          <a:lstStyle/>
          <a:p>
            <a:r>
              <a:rPr lang="en-US" altLang="en-US"/>
              <a:t>THREATS IN SALES ORDER ENTRY</a:t>
            </a:r>
          </a:p>
        </p:txBody>
      </p:sp>
      <p:sp>
        <p:nvSpPr>
          <p:cNvPr id="505859" name="Rectangle 3"/>
          <p:cNvSpPr>
            <a:spLocks noGrp="1" noChangeArrowheads="1"/>
          </p:cNvSpPr>
          <p:nvPr>
            <p:ph type="body" idx="1"/>
          </p:nvPr>
        </p:nvSpPr>
        <p:spPr>
          <a:xfrm>
            <a:off x="457200" y="1600200"/>
            <a:ext cx="8229600" cy="4724400"/>
          </a:xfrm>
        </p:spPr>
        <p:txBody>
          <a:bodyPr/>
          <a:lstStyle/>
          <a:p>
            <a:pPr lvl="2"/>
            <a:r>
              <a:rPr lang="en-US" altLang="en-US"/>
              <a:t>Periodic physical counts of inventory to verify accuracy of the records.</a:t>
            </a:r>
          </a:p>
          <a:p>
            <a:pPr lvl="2"/>
            <a:r>
              <a:rPr lang="en-US" altLang="en-US"/>
              <a:t>Regular review of sales forecasts to make adjustments.</a:t>
            </a:r>
          </a:p>
        </p:txBody>
      </p:sp>
      <p:sp>
        <p:nvSpPr>
          <p:cNvPr id="505860"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05861"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60"/>
                                        </p:tgtEl>
                                        <p:attrNameLst>
                                          <p:attrName>style.visibility</p:attrName>
                                        </p:attrNameLst>
                                      </p:cBhvr>
                                      <p:to>
                                        <p:strVal val="visible"/>
                                      </p:to>
                                    </p:set>
                                    <p:animEffect transition="in" filter="dissolve">
                                      <p:cBhvr>
                                        <p:cTn id="7" dur="500"/>
                                        <p:tgtEl>
                                          <p:spTgt spid="505860"/>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05861"/>
                                        </p:tgtEl>
                                        <p:attrNameLst>
                                          <p:attrName>style.visibility</p:attrName>
                                        </p:attrNameLst>
                                      </p:cBhvr>
                                      <p:to>
                                        <p:strVal val="visible"/>
                                      </p:to>
                                    </p:set>
                                    <p:animEffect transition="in" filter="dissolve">
                                      <p:cBhvr>
                                        <p:cTn id="11" dur="500"/>
                                        <p:tgtEl>
                                          <p:spTgt spid="505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60" grpId="0" animBg="1" autoUpdateAnimBg="0"/>
      <p:bldP spid="505861"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2"/>
          <p:cNvSpPr>
            <a:spLocks noGrp="1" noChangeArrowheads="1"/>
          </p:cNvSpPr>
          <p:nvPr>
            <p:ph type="title"/>
          </p:nvPr>
        </p:nvSpPr>
        <p:spPr/>
        <p:txBody>
          <a:bodyPr/>
          <a:lstStyle/>
          <a:p>
            <a:r>
              <a:rPr lang="en-US" altLang="en-US"/>
              <a:t>THREATS IN SHIPPING</a:t>
            </a:r>
          </a:p>
        </p:txBody>
      </p:sp>
      <p:sp>
        <p:nvSpPr>
          <p:cNvPr id="506883" name="Rectangle 3"/>
          <p:cNvSpPr>
            <a:spLocks noGrp="1" noChangeArrowheads="1"/>
          </p:cNvSpPr>
          <p:nvPr>
            <p:ph type="body" idx="1"/>
          </p:nvPr>
        </p:nvSpPr>
        <p:spPr>
          <a:xfrm>
            <a:off x="457200" y="1600200"/>
            <a:ext cx="8229600" cy="4724400"/>
          </a:xfrm>
        </p:spPr>
        <p:txBody>
          <a:bodyPr/>
          <a:lstStyle/>
          <a:p>
            <a:r>
              <a:rPr lang="en-US" altLang="en-US" sz="2500"/>
              <a:t>The primary objectives of the shipping process are:</a:t>
            </a:r>
          </a:p>
          <a:p>
            <a:pPr lvl="1"/>
            <a:r>
              <a:rPr lang="en-US" altLang="en-US" sz="2300"/>
              <a:t>Fill customer orders efficiently and accurately</a:t>
            </a:r>
          </a:p>
          <a:p>
            <a:pPr lvl="1"/>
            <a:r>
              <a:rPr lang="en-US" altLang="en-US" sz="2300"/>
              <a:t>Safeguard inventory</a:t>
            </a:r>
          </a:p>
          <a:p>
            <a:r>
              <a:rPr lang="en-US" altLang="en-US" sz="2500"/>
              <a:t>Threats in the shipping process include:</a:t>
            </a:r>
          </a:p>
          <a:p>
            <a:pPr lvl="1"/>
            <a:r>
              <a:rPr lang="en-US" altLang="en-US" sz="2300">
                <a:hlinkClick r:id="rId2" action="ppaction://hlinksldjump"/>
              </a:rPr>
              <a:t>THREAT 5:  Shipping Errors</a:t>
            </a:r>
            <a:endParaRPr lang="en-US" altLang="en-US" sz="2300"/>
          </a:p>
          <a:p>
            <a:pPr lvl="1"/>
            <a:r>
              <a:rPr lang="en-US" altLang="en-US" sz="2300">
                <a:hlinkClick r:id="rId3" action="ppaction://hlinksldjump"/>
              </a:rPr>
              <a:t>THREAT 6:  Theft of Inventory</a:t>
            </a:r>
            <a:endParaRPr lang="en-US" altLang="en-US" sz="23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p:txBody>
          <a:bodyPr/>
          <a:lstStyle/>
          <a:p>
            <a:r>
              <a:rPr lang="en-US" altLang="en-US"/>
              <a:t>THREATS IN SHIPPING</a:t>
            </a:r>
          </a:p>
        </p:txBody>
      </p:sp>
      <p:sp>
        <p:nvSpPr>
          <p:cNvPr id="507907"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500" b="1"/>
              <a:t>THREAT NO. 5—SHIPPING ERRORS</a:t>
            </a:r>
          </a:p>
          <a:p>
            <a:pPr lvl="1">
              <a:lnSpc>
                <a:spcPct val="90000"/>
              </a:lnSpc>
            </a:pPr>
            <a:r>
              <a:rPr lang="en-US" altLang="en-US" sz="2300"/>
              <a:t>Why is this a problem?</a:t>
            </a:r>
          </a:p>
          <a:p>
            <a:pPr lvl="2">
              <a:lnSpc>
                <a:spcPct val="90000"/>
              </a:lnSpc>
            </a:pPr>
            <a:r>
              <a:rPr lang="en-US" altLang="en-US"/>
              <a:t>Customer dissatisfaction and lost sales may occur if customers are shipped the wrong items or there are delays because of a wrong address.</a:t>
            </a:r>
          </a:p>
          <a:p>
            <a:pPr lvl="2">
              <a:lnSpc>
                <a:spcPct val="90000"/>
              </a:lnSpc>
            </a:pPr>
            <a:r>
              <a:rPr lang="en-US" altLang="en-US"/>
              <a:t>Shipping to the wrong address may also result in loss of the assets.</a:t>
            </a:r>
          </a:p>
          <a:p>
            <a:pPr lvl="1">
              <a:lnSpc>
                <a:spcPct val="90000"/>
              </a:lnSpc>
            </a:pPr>
            <a:r>
              <a:rPr lang="en-US" altLang="en-US" sz="2300"/>
              <a:t>Controls:</a:t>
            </a:r>
          </a:p>
          <a:p>
            <a:pPr lvl="2">
              <a:lnSpc>
                <a:spcPct val="90000"/>
              </a:lnSpc>
            </a:pPr>
            <a:r>
              <a:rPr lang="en-US" altLang="en-US"/>
              <a:t>Online shipping systems can require shipping clerks to enter the quantities being shipped before the goods are actually shipped.  Errors can thus be detected and corrected before shipment.</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8930" name="Rectangle 2"/>
          <p:cNvSpPr>
            <a:spLocks noGrp="1" noChangeArrowheads="1"/>
          </p:cNvSpPr>
          <p:nvPr>
            <p:ph type="title"/>
          </p:nvPr>
        </p:nvSpPr>
        <p:spPr/>
        <p:txBody>
          <a:bodyPr/>
          <a:lstStyle/>
          <a:p>
            <a:r>
              <a:rPr lang="en-US" altLang="en-US"/>
              <a:t>THREATS IN SHIPPING</a:t>
            </a:r>
          </a:p>
        </p:txBody>
      </p:sp>
      <p:sp>
        <p:nvSpPr>
          <p:cNvPr id="508931" name="Rectangle 3"/>
          <p:cNvSpPr>
            <a:spLocks noGrp="1" noChangeArrowheads="1"/>
          </p:cNvSpPr>
          <p:nvPr>
            <p:ph type="body" idx="1"/>
          </p:nvPr>
        </p:nvSpPr>
        <p:spPr>
          <a:xfrm>
            <a:off x="457200" y="1600200"/>
            <a:ext cx="8229600" cy="4724400"/>
          </a:xfrm>
        </p:spPr>
        <p:txBody>
          <a:bodyPr/>
          <a:lstStyle/>
          <a:p>
            <a:pPr lvl="2"/>
            <a:r>
              <a:rPr lang="en-US" altLang="en-US"/>
              <a:t>Use of bar code scanners and RFID tags to record picking and shipping.</a:t>
            </a:r>
          </a:p>
          <a:p>
            <a:pPr lvl="2"/>
            <a:r>
              <a:rPr lang="en-US" altLang="en-US"/>
              <a:t>If data entry is performed manually, application controls such as field checks and completeness tests can reduce errors.</a:t>
            </a:r>
          </a:p>
          <a:p>
            <a:pPr lvl="2"/>
            <a:r>
              <a:rPr lang="en-US" altLang="en-US"/>
              <a:t>The packing slip and bill of lading should not be printed until accuracy of the shipment has been verified.</a:t>
            </a:r>
          </a:p>
        </p:txBody>
      </p:sp>
      <p:sp>
        <p:nvSpPr>
          <p:cNvPr id="508932"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08933"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8932"/>
                                        </p:tgtEl>
                                        <p:attrNameLst>
                                          <p:attrName>style.visibility</p:attrName>
                                        </p:attrNameLst>
                                      </p:cBhvr>
                                      <p:to>
                                        <p:strVal val="visible"/>
                                      </p:to>
                                    </p:set>
                                    <p:animEffect transition="in" filter="dissolve">
                                      <p:cBhvr>
                                        <p:cTn id="7" dur="500"/>
                                        <p:tgtEl>
                                          <p:spTgt spid="50893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08933"/>
                                        </p:tgtEl>
                                        <p:attrNameLst>
                                          <p:attrName>style.visibility</p:attrName>
                                        </p:attrNameLst>
                                      </p:cBhvr>
                                      <p:to>
                                        <p:strVal val="visible"/>
                                      </p:to>
                                    </p:set>
                                    <p:animEffect transition="in" filter="dissolve">
                                      <p:cBhvr>
                                        <p:cTn id="11" dur="500"/>
                                        <p:tgtEl>
                                          <p:spTgt spid="508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8932" grpId="0" animBg="1" autoUpdateAnimBg="0"/>
      <p:bldP spid="508933"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p:txBody>
          <a:bodyPr/>
          <a:lstStyle/>
          <a:p>
            <a:r>
              <a:rPr lang="en-US" altLang="en-US"/>
              <a:t>THREATS IN SHIPPING</a:t>
            </a:r>
          </a:p>
        </p:txBody>
      </p:sp>
      <p:sp>
        <p:nvSpPr>
          <p:cNvPr id="509955" name="Rectangle 3"/>
          <p:cNvSpPr>
            <a:spLocks noGrp="1" noChangeArrowheads="1"/>
          </p:cNvSpPr>
          <p:nvPr>
            <p:ph type="body" idx="1"/>
          </p:nvPr>
        </p:nvSpPr>
        <p:spPr>
          <a:xfrm>
            <a:off x="457200" y="1600200"/>
            <a:ext cx="8229600" cy="4724400"/>
          </a:xfrm>
        </p:spPr>
        <p:txBody>
          <a:bodyPr/>
          <a:lstStyle/>
          <a:p>
            <a:r>
              <a:rPr lang="en-US" altLang="en-US" sz="2500" b="1"/>
              <a:t>THREAT NO. 6—THEFT OF INVENTORY</a:t>
            </a:r>
          </a:p>
          <a:p>
            <a:pPr lvl="1"/>
            <a:r>
              <a:rPr lang="en-US" altLang="en-US" sz="2300"/>
              <a:t>Why is this a problem?</a:t>
            </a:r>
          </a:p>
          <a:p>
            <a:pPr lvl="2"/>
            <a:r>
              <a:rPr lang="en-US" altLang="en-US"/>
              <a:t>Loss of assets</a:t>
            </a:r>
          </a:p>
          <a:p>
            <a:pPr lvl="2"/>
            <a:r>
              <a:rPr lang="en-US" altLang="en-US"/>
              <a:t>Inaccurate inventory records (since thieves don’t generally record the reduction in inventory)</a:t>
            </a:r>
          </a:p>
          <a:p>
            <a:pPr lvl="1"/>
            <a:r>
              <a:rPr lang="en-US" altLang="en-US" sz="2300"/>
              <a:t>Controls:</a:t>
            </a:r>
          </a:p>
          <a:p>
            <a:pPr lvl="2"/>
            <a:r>
              <a:rPr lang="en-US" altLang="en-US"/>
              <a:t>Inventory should be kept in a secure location with restricted access.</a:t>
            </a:r>
          </a:p>
          <a:p>
            <a:pPr lvl="2"/>
            <a:r>
              <a:rPr lang="en-US" altLang="en-US"/>
              <a:t>Inventory transfers should be documented.</a:t>
            </a:r>
          </a:p>
          <a:p>
            <a:pPr lvl="2"/>
            <a:r>
              <a:rPr lang="en-US" altLang="en-US"/>
              <a:t>Inventory should be released for shipping only with approved sales orders.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p:txBody>
          <a:bodyPr/>
          <a:lstStyle/>
          <a:p>
            <a:r>
              <a:rPr lang="en-US" altLang="en-US"/>
              <a:t>THREATS IN SHIPPING</a:t>
            </a:r>
          </a:p>
        </p:txBody>
      </p:sp>
      <p:sp>
        <p:nvSpPr>
          <p:cNvPr id="510979" name="Rectangle 3"/>
          <p:cNvSpPr>
            <a:spLocks noGrp="1" noChangeArrowheads="1"/>
          </p:cNvSpPr>
          <p:nvPr>
            <p:ph type="body" idx="1"/>
          </p:nvPr>
        </p:nvSpPr>
        <p:spPr>
          <a:xfrm>
            <a:off x="457200" y="1600200"/>
            <a:ext cx="8229600" cy="4724400"/>
          </a:xfrm>
        </p:spPr>
        <p:txBody>
          <a:bodyPr/>
          <a:lstStyle/>
          <a:p>
            <a:pPr lvl="2"/>
            <a:r>
              <a:rPr lang="en-US" altLang="en-US"/>
              <a:t>Employees who handle inventory should sign the documents or enter their codes online so that accountability for losses can be traced.</a:t>
            </a:r>
          </a:p>
          <a:p>
            <a:pPr lvl="2"/>
            <a:r>
              <a:rPr lang="en-US" altLang="en-US"/>
              <a:t>Wireless communication and RFID tags can provide real-time tracking, which may reduce thefts while in transit.</a:t>
            </a:r>
          </a:p>
          <a:p>
            <a:pPr lvl="2"/>
            <a:r>
              <a:rPr lang="en-US" altLang="en-US"/>
              <a:t>Physical counts of inventory should be made periodically, and employees with custody should be held accountable for shortages.</a:t>
            </a:r>
          </a:p>
        </p:txBody>
      </p:sp>
      <p:sp>
        <p:nvSpPr>
          <p:cNvPr id="510980"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10981"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10980"/>
                                        </p:tgtEl>
                                        <p:attrNameLst>
                                          <p:attrName>style.visibility</p:attrName>
                                        </p:attrNameLst>
                                      </p:cBhvr>
                                      <p:to>
                                        <p:strVal val="visible"/>
                                      </p:to>
                                    </p:set>
                                    <p:animEffect transition="in" filter="dissolve">
                                      <p:cBhvr>
                                        <p:cTn id="7" dur="500"/>
                                        <p:tgtEl>
                                          <p:spTgt spid="510980"/>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10981"/>
                                        </p:tgtEl>
                                        <p:attrNameLst>
                                          <p:attrName>style.visibility</p:attrName>
                                        </p:attrNameLst>
                                      </p:cBhvr>
                                      <p:to>
                                        <p:strVal val="visible"/>
                                      </p:to>
                                    </p:set>
                                    <p:animEffect transition="in" filter="dissolve">
                                      <p:cBhvr>
                                        <p:cTn id="11" dur="500"/>
                                        <p:tgtEl>
                                          <p:spTgt spid="510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980" grpId="0" animBg="1" autoUpdateAnimBg="0"/>
      <p:bldP spid="510981"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p:txBody>
          <a:bodyPr/>
          <a:lstStyle/>
          <a:p>
            <a:r>
              <a:rPr lang="en-US" altLang="en-US"/>
              <a:t>THREATS IN BILLING</a:t>
            </a:r>
          </a:p>
        </p:txBody>
      </p:sp>
      <p:sp>
        <p:nvSpPr>
          <p:cNvPr id="513027" name="Rectangle 3"/>
          <p:cNvSpPr>
            <a:spLocks noGrp="1" noChangeArrowheads="1"/>
          </p:cNvSpPr>
          <p:nvPr>
            <p:ph type="body" idx="1"/>
          </p:nvPr>
        </p:nvSpPr>
        <p:spPr>
          <a:xfrm>
            <a:off x="457200" y="1600200"/>
            <a:ext cx="8229600" cy="4724400"/>
          </a:xfrm>
        </p:spPr>
        <p:txBody>
          <a:bodyPr/>
          <a:lstStyle/>
          <a:p>
            <a:r>
              <a:rPr lang="en-US" altLang="en-US" sz="2500"/>
              <a:t>The primary objectives of the billing process are to ensure:</a:t>
            </a:r>
          </a:p>
          <a:p>
            <a:pPr lvl="1"/>
            <a:r>
              <a:rPr lang="en-US" altLang="en-US" sz="2300"/>
              <a:t>Customers are billed for all sales</a:t>
            </a:r>
          </a:p>
          <a:p>
            <a:pPr lvl="1"/>
            <a:r>
              <a:rPr lang="en-US" altLang="en-US" sz="2300"/>
              <a:t>Invoices are accurate</a:t>
            </a:r>
          </a:p>
          <a:p>
            <a:pPr lvl="1"/>
            <a:r>
              <a:rPr lang="en-US" altLang="en-US" sz="2300"/>
              <a:t>Customer accounts are accurately maintained</a:t>
            </a:r>
          </a:p>
          <a:p>
            <a:r>
              <a:rPr lang="en-US" altLang="en-US" sz="2500"/>
              <a:t>Threats that relate to this process are:</a:t>
            </a:r>
          </a:p>
          <a:p>
            <a:pPr lvl="1"/>
            <a:r>
              <a:rPr lang="en-US" altLang="en-US" sz="2300">
                <a:hlinkClick r:id="rId2" action="ppaction://hlinksldjump"/>
              </a:rPr>
              <a:t>THREAT 7:  Failure to bill customers</a:t>
            </a:r>
            <a:endParaRPr lang="en-US" altLang="en-US" sz="2300"/>
          </a:p>
          <a:p>
            <a:pPr lvl="1"/>
            <a:r>
              <a:rPr lang="en-US" altLang="en-US" sz="2300">
                <a:hlinkClick r:id="rId3" action="ppaction://hlinksldjump"/>
              </a:rPr>
              <a:t>THREAT 8:  Billing errors</a:t>
            </a:r>
            <a:endParaRPr lang="en-US" altLang="en-US" sz="2300"/>
          </a:p>
          <a:p>
            <a:pPr lvl="1"/>
            <a:r>
              <a:rPr lang="en-US" altLang="en-US" sz="2300">
                <a:hlinkClick r:id="rId4" action="ppaction://hlinksldjump"/>
              </a:rPr>
              <a:t>THREAT 9:  Errors in maintaining customer accounts</a:t>
            </a:r>
            <a:endParaRPr lang="en-US" altLang="en-US" sz="23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p:txBody>
          <a:bodyPr/>
          <a:lstStyle/>
          <a:p>
            <a:r>
              <a:rPr lang="en-US" altLang="en-US"/>
              <a:t>THREATS IN BILLING</a:t>
            </a:r>
          </a:p>
        </p:txBody>
      </p:sp>
      <p:sp>
        <p:nvSpPr>
          <p:cNvPr id="514051" name="Rectangle 3"/>
          <p:cNvSpPr>
            <a:spLocks noGrp="1" noChangeArrowheads="1"/>
          </p:cNvSpPr>
          <p:nvPr>
            <p:ph type="body" idx="1"/>
          </p:nvPr>
        </p:nvSpPr>
        <p:spPr>
          <a:xfrm>
            <a:off x="457200" y="1600200"/>
            <a:ext cx="8229600" cy="4724400"/>
          </a:xfrm>
        </p:spPr>
        <p:txBody>
          <a:bodyPr/>
          <a:lstStyle/>
          <a:p>
            <a:r>
              <a:rPr lang="en-US" altLang="en-US" sz="2500" b="1"/>
              <a:t>THREAT NO. 7—FAILURE TO BILL CUSTOMERS</a:t>
            </a:r>
          </a:p>
          <a:p>
            <a:pPr lvl="1"/>
            <a:r>
              <a:rPr lang="en-US" altLang="en-US" sz="2300"/>
              <a:t>Why is this a problem?</a:t>
            </a:r>
          </a:p>
          <a:p>
            <a:pPr lvl="2"/>
            <a:r>
              <a:rPr lang="en-US" altLang="en-US"/>
              <a:t>Loss of assets and revenues</a:t>
            </a:r>
          </a:p>
          <a:p>
            <a:pPr lvl="2"/>
            <a:r>
              <a:rPr lang="en-US" altLang="en-US"/>
              <a:t>Inaccurate data on sales, inventory, and accounts receivable</a:t>
            </a:r>
          </a:p>
          <a:p>
            <a:pPr lvl="1"/>
            <a:r>
              <a:rPr lang="en-US" altLang="en-US" sz="2300"/>
              <a:t>Controls:</a:t>
            </a:r>
          </a:p>
          <a:p>
            <a:pPr lvl="2"/>
            <a:r>
              <a:rPr lang="en-US" altLang="en-US"/>
              <a:t>Segregate shipping and billing functions.  (An employee who does both could ship merchandise to friends without billing them.)</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5074" name="Rectangle 2"/>
          <p:cNvSpPr>
            <a:spLocks noGrp="1" noChangeArrowheads="1"/>
          </p:cNvSpPr>
          <p:nvPr>
            <p:ph type="title"/>
          </p:nvPr>
        </p:nvSpPr>
        <p:spPr/>
        <p:txBody>
          <a:bodyPr/>
          <a:lstStyle/>
          <a:p>
            <a:r>
              <a:rPr lang="en-US" altLang="en-US"/>
              <a:t>THREATS IN BILLING</a:t>
            </a:r>
          </a:p>
        </p:txBody>
      </p:sp>
      <p:sp>
        <p:nvSpPr>
          <p:cNvPr id="515075" name="Rectangle 3"/>
          <p:cNvSpPr>
            <a:spLocks noGrp="1" noChangeArrowheads="1"/>
          </p:cNvSpPr>
          <p:nvPr>
            <p:ph type="body" idx="1"/>
          </p:nvPr>
        </p:nvSpPr>
        <p:spPr>
          <a:xfrm>
            <a:off x="457200" y="1600200"/>
            <a:ext cx="8229600" cy="4724400"/>
          </a:xfrm>
        </p:spPr>
        <p:txBody>
          <a:bodyPr/>
          <a:lstStyle/>
          <a:p>
            <a:pPr lvl="2"/>
            <a:r>
              <a:rPr lang="en-US" altLang="en-US"/>
              <a:t>Sales orders, picking tickets, packing slips, and sales invoices should be sequentially numbered and periodically accounted for.  (If you can’t match an invoice to every sales order or packing slip, the customer hasn’t been billed.)</a:t>
            </a:r>
          </a:p>
          <a:p>
            <a:pPr lvl="2"/>
            <a:r>
              <a:rPr lang="en-US" altLang="en-US"/>
              <a:t>In invoice-less systems, you must ensure that every shipment is recorded, since the shipment triggers recording of the account receivable.</a:t>
            </a:r>
          </a:p>
        </p:txBody>
      </p:sp>
      <p:sp>
        <p:nvSpPr>
          <p:cNvPr id="515076"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15077"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15076"/>
                                        </p:tgtEl>
                                        <p:attrNameLst>
                                          <p:attrName>style.visibility</p:attrName>
                                        </p:attrNameLst>
                                      </p:cBhvr>
                                      <p:to>
                                        <p:strVal val="visible"/>
                                      </p:to>
                                    </p:set>
                                    <p:animEffect transition="in" filter="dissolve">
                                      <p:cBhvr>
                                        <p:cTn id="7" dur="500"/>
                                        <p:tgtEl>
                                          <p:spTgt spid="515076"/>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15077"/>
                                        </p:tgtEl>
                                        <p:attrNameLst>
                                          <p:attrName>style.visibility</p:attrName>
                                        </p:attrNameLst>
                                      </p:cBhvr>
                                      <p:to>
                                        <p:strVal val="visible"/>
                                      </p:to>
                                    </p:set>
                                    <p:animEffect transition="in" filter="dissolve">
                                      <p:cBhvr>
                                        <p:cTn id="11" dur="500"/>
                                        <p:tgtEl>
                                          <p:spTgt spid="515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076" grpId="0" animBg="1" autoUpdateAnimBg="0"/>
      <p:bldP spid="515077"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p:txBody>
          <a:bodyPr/>
          <a:lstStyle/>
          <a:p>
            <a:r>
              <a:rPr lang="en-US" altLang="en-US"/>
              <a:t>THREATS IN BILLING</a:t>
            </a:r>
          </a:p>
        </p:txBody>
      </p:sp>
      <p:sp>
        <p:nvSpPr>
          <p:cNvPr id="516099" name="Rectangle 3"/>
          <p:cNvSpPr>
            <a:spLocks noGrp="1" noChangeArrowheads="1"/>
          </p:cNvSpPr>
          <p:nvPr>
            <p:ph type="body" idx="1"/>
          </p:nvPr>
        </p:nvSpPr>
        <p:spPr>
          <a:xfrm>
            <a:off x="457200" y="1600200"/>
            <a:ext cx="8229600" cy="4724400"/>
          </a:xfrm>
        </p:spPr>
        <p:txBody>
          <a:bodyPr/>
          <a:lstStyle/>
          <a:p>
            <a:r>
              <a:rPr lang="en-US" altLang="en-US" sz="2500" b="1"/>
              <a:t>THREAT NO. 8—BILLING ERRORS</a:t>
            </a:r>
          </a:p>
          <a:p>
            <a:pPr lvl="1"/>
            <a:r>
              <a:rPr lang="en-US" altLang="en-US" sz="2300"/>
              <a:t>Why is this a problem?</a:t>
            </a:r>
          </a:p>
          <a:p>
            <a:pPr lvl="2"/>
            <a:r>
              <a:rPr lang="en-US" altLang="en-US"/>
              <a:t>Loss of assets if you under-bill</a:t>
            </a:r>
          </a:p>
          <a:p>
            <a:pPr lvl="2"/>
            <a:r>
              <a:rPr lang="en-US" altLang="en-US"/>
              <a:t>Customer dissatisfaction if you over-bill</a:t>
            </a:r>
          </a:p>
          <a:p>
            <a:pPr lvl="1"/>
            <a:r>
              <a:rPr lang="en-US" altLang="en-US" sz="2300"/>
              <a:t>Controls:</a:t>
            </a:r>
          </a:p>
          <a:p>
            <a:pPr lvl="2"/>
            <a:r>
              <a:rPr lang="en-US" altLang="en-US"/>
              <a:t>Have the computer retrieve prices from the inventory master file.</a:t>
            </a:r>
          </a:p>
          <a:p>
            <a:pPr lvl="2"/>
            <a:r>
              <a:rPr lang="en-US" altLang="en-US"/>
              <a:t>Avoid quantity errors by checking quantities on the packing slip against quantities on the sales order.</a:t>
            </a:r>
          </a:p>
          <a:p>
            <a:pPr lvl="2"/>
            <a:r>
              <a:rPr lang="en-US" altLang="en-US"/>
              <a:t>Bar code scanners can also reduce data entry errors.</a:t>
            </a:r>
          </a:p>
        </p:txBody>
      </p:sp>
      <p:sp>
        <p:nvSpPr>
          <p:cNvPr id="516100"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16101"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16100"/>
                                        </p:tgtEl>
                                        <p:attrNameLst>
                                          <p:attrName>style.visibility</p:attrName>
                                        </p:attrNameLst>
                                      </p:cBhvr>
                                      <p:to>
                                        <p:strVal val="visible"/>
                                      </p:to>
                                    </p:set>
                                    <p:animEffect transition="in" filter="dissolve">
                                      <p:cBhvr>
                                        <p:cTn id="7" dur="500"/>
                                        <p:tgtEl>
                                          <p:spTgt spid="516100"/>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16101"/>
                                        </p:tgtEl>
                                        <p:attrNameLst>
                                          <p:attrName>style.visibility</p:attrName>
                                        </p:attrNameLst>
                                      </p:cBhvr>
                                      <p:to>
                                        <p:strVal val="visible"/>
                                      </p:to>
                                    </p:set>
                                    <p:animEffect transition="in" filter="dissolve">
                                      <p:cBhvr>
                                        <p:cTn id="11" dur="500"/>
                                        <p:tgtEl>
                                          <p:spTgt spid="516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00" grpId="0" animBg="1" autoUpdateAnimBg="0"/>
      <p:bldP spid="516101"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7122" name="Rectangle 2"/>
          <p:cNvSpPr>
            <a:spLocks noGrp="1" noChangeArrowheads="1"/>
          </p:cNvSpPr>
          <p:nvPr>
            <p:ph type="title"/>
          </p:nvPr>
        </p:nvSpPr>
        <p:spPr/>
        <p:txBody>
          <a:bodyPr/>
          <a:lstStyle/>
          <a:p>
            <a:r>
              <a:rPr lang="en-US" altLang="en-US"/>
              <a:t>THREATS IN BILLING</a:t>
            </a:r>
          </a:p>
        </p:txBody>
      </p:sp>
      <p:sp>
        <p:nvSpPr>
          <p:cNvPr id="517123"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500" b="1"/>
              <a:t>THREAT NO. 9—ERRORS IN MAINTAINING CUSTOMER ACCOUNTS</a:t>
            </a:r>
          </a:p>
          <a:p>
            <a:pPr lvl="1">
              <a:lnSpc>
                <a:spcPct val="90000"/>
              </a:lnSpc>
            </a:pPr>
            <a:r>
              <a:rPr lang="en-US" altLang="en-US" sz="2300"/>
              <a:t>Why is this a problem?</a:t>
            </a:r>
          </a:p>
          <a:p>
            <a:pPr lvl="2">
              <a:lnSpc>
                <a:spcPct val="90000"/>
              </a:lnSpc>
            </a:pPr>
            <a:r>
              <a:rPr lang="en-US" altLang="en-US"/>
              <a:t>Leads to customer dissatisfaction and loss of future sales</a:t>
            </a:r>
          </a:p>
          <a:p>
            <a:pPr lvl="2">
              <a:lnSpc>
                <a:spcPct val="90000"/>
              </a:lnSpc>
            </a:pPr>
            <a:r>
              <a:rPr lang="en-US" altLang="en-US"/>
              <a:t>May indicate theft of cash</a:t>
            </a:r>
          </a:p>
          <a:p>
            <a:pPr lvl="1">
              <a:lnSpc>
                <a:spcPct val="90000"/>
              </a:lnSpc>
            </a:pPr>
            <a:r>
              <a:rPr lang="en-US" altLang="en-US" sz="2300"/>
              <a:t>Controls:</a:t>
            </a:r>
          </a:p>
          <a:p>
            <a:pPr lvl="2">
              <a:lnSpc>
                <a:spcPct val="90000"/>
              </a:lnSpc>
            </a:pPr>
            <a:r>
              <a:rPr lang="en-US" altLang="en-US"/>
              <a:t>Edit checks such as:</a:t>
            </a:r>
          </a:p>
          <a:p>
            <a:pPr lvl="3">
              <a:lnSpc>
                <a:spcPct val="90000"/>
              </a:lnSpc>
            </a:pPr>
            <a:r>
              <a:rPr lang="en-US" altLang="en-US"/>
              <a:t>Validity checks on customer and invoice numbers so amounts are applied to the correct account</a:t>
            </a:r>
          </a:p>
          <a:p>
            <a:pPr lvl="3">
              <a:lnSpc>
                <a:spcPct val="90000"/>
              </a:lnSpc>
            </a:pPr>
            <a:r>
              <a:rPr lang="en-US" altLang="en-US"/>
              <a:t>Closed-loop verification</a:t>
            </a:r>
          </a:p>
          <a:p>
            <a:pPr lvl="3">
              <a:lnSpc>
                <a:spcPct val="90000"/>
              </a:lnSpc>
            </a:pPr>
            <a:r>
              <a:rPr lang="en-US" altLang="en-US"/>
              <a:t>Field check to ensure payment amounts are numeric</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p:txBody>
          <a:bodyPr/>
          <a:lstStyle/>
          <a:p>
            <a:r>
              <a:rPr lang="en-US" altLang="en-US"/>
              <a:t>THREATS IN BILLING</a:t>
            </a:r>
          </a:p>
        </p:txBody>
      </p:sp>
      <p:sp>
        <p:nvSpPr>
          <p:cNvPr id="518147" name="Rectangle 3"/>
          <p:cNvSpPr>
            <a:spLocks noGrp="1" noChangeArrowheads="1"/>
          </p:cNvSpPr>
          <p:nvPr>
            <p:ph type="body" idx="1"/>
          </p:nvPr>
        </p:nvSpPr>
        <p:spPr>
          <a:xfrm>
            <a:off x="457200" y="1600200"/>
            <a:ext cx="8229600" cy="4724400"/>
          </a:xfrm>
        </p:spPr>
        <p:txBody>
          <a:bodyPr/>
          <a:lstStyle/>
          <a:p>
            <a:pPr lvl="2"/>
            <a:r>
              <a:rPr lang="en-US" altLang="en-US"/>
              <a:t>Batch totals to detect posting errors.</a:t>
            </a:r>
          </a:p>
          <a:p>
            <a:pPr lvl="2"/>
            <a:r>
              <a:rPr lang="en-US" altLang="en-US"/>
              <a:t>Compare number of accounts updated with number of checks received.</a:t>
            </a:r>
          </a:p>
          <a:p>
            <a:pPr lvl="2"/>
            <a:r>
              <a:rPr lang="en-US" altLang="en-US"/>
              <a:t>Reconciliations performed by an independent party.</a:t>
            </a:r>
          </a:p>
          <a:p>
            <a:pPr lvl="2"/>
            <a:r>
              <a:rPr lang="en-US" altLang="en-US"/>
              <a:t>Sending monthly statements to every customer to provide independent review.</a:t>
            </a:r>
          </a:p>
        </p:txBody>
      </p:sp>
      <p:sp>
        <p:nvSpPr>
          <p:cNvPr id="518148"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18149"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18148"/>
                                        </p:tgtEl>
                                        <p:attrNameLst>
                                          <p:attrName>style.visibility</p:attrName>
                                        </p:attrNameLst>
                                      </p:cBhvr>
                                      <p:to>
                                        <p:strVal val="visible"/>
                                      </p:to>
                                    </p:set>
                                    <p:animEffect transition="in" filter="dissolve">
                                      <p:cBhvr>
                                        <p:cTn id="7" dur="500"/>
                                        <p:tgtEl>
                                          <p:spTgt spid="51814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18149"/>
                                        </p:tgtEl>
                                        <p:attrNameLst>
                                          <p:attrName>style.visibility</p:attrName>
                                        </p:attrNameLst>
                                      </p:cBhvr>
                                      <p:to>
                                        <p:strVal val="visible"/>
                                      </p:to>
                                    </p:set>
                                    <p:animEffect transition="in" filter="dissolve">
                                      <p:cBhvr>
                                        <p:cTn id="11" dur="500"/>
                                        <p:tgtEl>
                                          <p:spTgt spid="518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8" grpId="0" animBg="1" autoUpdateAnimBg="0"/>
      <p:bldP spid="518149"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p:txBody>
          <a:bodyPr/>
          <a:lstStyle/>
          <a:p>
            <a:r>
              <a:rPr lang="en-US" altLang="en-US"/>
              <a:t>THREATS IN CASH COLLECTION</a:t>
            </a:r>
          </a:p>
        </p:txBody>
      </p:sp>
      <p:sp>
        <p:nvSpPr>
          <p:cNvPr id="519171" name="Rectangle 3"/>
          <p:cNvSpPr>
            <a:spLocks noGrp="1" noChangeArrowheads="1"/>
          </p:cNvSpPr>
          <p:nvPr>
            <p:ph type="body" idx="1"/>
          </p:nvPr>
        </p:nvSpPr>
        <p:spPr>
          <a:xfrm>
            <a:off x="457200" y="1600200"/>
            <a:ext cx="8229600" cy="4724400"/>
          </a:xfrm>
        </p:spPr>
        <p:txBody>
          <a:bodyPr/>
          <a:lstStyle/>
          <a:p>
            <a:r>
              <a:rPr lang="en-US" altLang="en-US" sz="2500"/>
              <a:t>The primary objective of the cash collection process:</a:t>
            </a:r>
          </a:p>
          <a:p>
            <a:pPr lvl="1"/>
            <a:r>
              <a:rPr lang="en-US" altLang="en-US" sz="2300"/>
              <a:t>Safeguard customer remittances</a:t>
            </a:r>
          </a:p>
          <a:p>
            <a:r>
              <a:rPr lang="en-US" altLang="en-US" sz="2500"/>
              <a:t>The major threat to this process:</a:t>
            </a:r>
          </a:p>
          <a:p>
            <a:pPr lvl="1"/>
            <a:r>
              <a:rPr lang="en-US" altLang="en-US" sz="2300">
                <a:hlinkClick r:id="rId2" action="ppaction://hlinksldjump"/>
              </a:rPr>
              <a:t>THREAT 10:  Theft of cash</a:t>
            </a:r>
            <a:endParaRPr lang="en-US" altLang="en-US" sz="2300"/>
          </a:p>
          <a:p>
            <a:pPr lvl="1">
              <a:buFont typeface="Wingdings" panose="05000000000000000000" pitchFamily="2" charset="2"/>
              <a:buNone/>
            </a:pPr>
            <a:endParaRPr lang="en-US" altLang="en-US" sz="23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p:txBody>
          <a:bodyPr/>
          <a:lstStyle/>
          <a:p>
            <a:r>
              <a:rPr lang="en-US" altLang="en-US"/>
              <a:t>THREATS IN CASH COLLECTION</a:t>
            </a:r>
          </a:p>
        </p:txBody>
      </p:sp>
      <p:sp>
        <p:nvSpPr>
          <p:cNvPr id="520195" name="Rectangle 3"/>
          <p:cNvSpPr>
            <a:spLocks noGrp="1" noChangeArrowheads="1"/>
          </p:cNvSpPr>
          <p:nvPr>
            <p:ph type="body" idx="1"/>
          </p:nvPr>
        </p:nvSpPr>
        <p:spPr>
          <a:xfrm>
            <a:off x="457200" y="1600200"/>
            <a:ext cx="8229600" cy="4724400"/>
          </a:xfrm>
        </p:spPr>
        <p:txBody>
          <a:bodyPr/>
          <a:lstStyle/>
          <a:p>
            <a:r>
              <a:rPr lang="en-US" altLang="en-US" sz="2100" b="1"/>
              <a:t>THREAT NO. 10—THEFT OF CASH</a:t>
            </a:r>
          </a:p>
          <a:p>
            <a:pPr lvl="1"/>
            <a:r>
              <a:rPr lang="en-US" altLang="en-US" sz="2100"/>
              <a:t>Why is this a problem?</a:t>
            </a:r>
          </a:p>
          <a:p>
            <a:pPr lvl="2"/>
            <a:r>
              <a:rPr lang="en-US" altLang="en-US" sz="2100"/>
              <a:t>Duh….?</a:t>
            </a:r>
          </a:p>
          <a:p>
            <a:pPr lvl="1"/>
            <a:r>
              <a:rPr lang="en-US" altLang="en-US" sz="2100"/>
              <a:t>Controls:</a:t>
            </a:r>
          </a:p>
          <a:p>
            <a:pPr lvl="2"/>
            <a:r>
              <a:rPr lang="en-US" altLang="en-US" sz="2100"/>
              <a:t>Segregation of duties between:</a:t>
            </a:r>
          </a:p>
          <a:p>
            <a:pPr lvl="3"/>
            <a:r>
              <a:rPr lang="en-US" altLang="en-US" sz="1800"/>
              <a:t>Handling cash and posting to customer accounts.  (A person who can do both can lap accounts.)</a:t>
            </a:r>
          </a:p>
          <a:p>
            <a:pPr lvl="3"/>
            <a:r>
              <a:rPr lang="en-US" altLang="en-US" sz="1800"/>
              <a:t>Handling cash and authorizing credit memos.  (A person who does both could steal a customer remittance and authorize a credit to the customer’s account, so the customer won’t be notified he’s past due.)</a:t>
            </a:r>
          </a:p>
          <a:p>
            <a:pPr lvl="3"/>
            <a:r>
              <a:rPr lang="en-US" altLang="en-US" sz="1800"/>
              <a:t>Authorizing credit memos and maintaining customer accounts.  (A person who does both could write of an account for himself, family members, or friends.)</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r>
              <a:rPr lang="en-US" altLang="en-US"/>
              <a:t>THREATS IN CASH COLLECTION</a:t>
            </a:r>
          </a:p>
        </p:txBody>
      </p:sp>
      <p:sp>
        <p:nvSpPr>
          <p:cNvPr id="521219" name="Rectangle 3"/>
          <p:cNvSpPr>
            <a:spLocks noGrp="1" noChangeArrowheads="1"/>
          </p:cNvSpPr>
          <p:nvPr>
            <p:ph type="body" idx="1"/>
          </p:nvPr>
        </p:nvSpPr>
        <p:spPr>
          <a:xfrm>
            <a:off x="457200" y="1600200"/>
            <a:ext cx="8229600" cy="4876800"/>
          </a:xfrm>
        </p:spPr>
        <p:txBody>
          <a:bodyPr/>
          <a:lstStyle/>
          <a:p>
            <a:pPr lvl="2">
              <a:lnSpc>
                <a:spcPct val="90000"/>
              </a:lnSpc>
            </a:pPr>
            <a:r>
              <a:rPr lang="en-US" altLang="en-US"/>
              <a:t>Minimizing the handling of money and checks through lockbox arrangements, etc.</a:t>
            </a:r>
          </a:p>
          <a:p>
            <a:pPr lvl="2">
              <a:lnSpc>
                <a:spcPct val="90000"/>
              </a:lnSpc>
            </a:pPr>
            <a:r>
              <a:rPr lang="en-US" altLang="en-US"/>
              <a:t>Prompt documentation and restrictive endorsements of customer remittances.</a:t>
            </a:r>
          </a:p>
          <a:p>
            <a:pPr lvl="2">
              <a:lnSpc>
                <a:spcPct val="90000"/>
              </a:lnSpc>
            </a:pPr>
            <a:r>
              <a:rPr lang="en-US" altLang="en-US"/>
              <a:t>Two people opening mail together.</a:t>
            </a:r>
          </a:p>
          <a:p>
            <a:pPr lvl="2">
              <a:lnSpc>
                <a:spcPct val="90000"/>
              </a:lnSpc>
            </a:pPr>
            <a:r>
              <a:rPr lang="en-US" altLang="en-US"/>
              <a:t>Remittance data sent to accounts receivable while cash and checks are sent to cashier.</a:t>
            </a:r>
          </a:p>
          <a:p>
            <a:pPr lvl="2">
              <a:lnSpc>
                <a:spcPct val="90000"/>
              </a:lnSpc>
            </a:pPr>
            <a:r>
              <a:rPr lang="en-US" altLang="en-US"/>
              <a:t>Checking that total credits to accounts receivable equal total debits to cash.</a:t>
            </a:r>
          </a:p>
          <a:p>
            <a:pPr lvl="2">
              <a:lnSpc>
                <a:spcPct val="90000"/>
              </a:lnSpc>
            </a:pPr>
            <a:r>
              <a:rPr lang="en-US" altLang="en-US"/>
              <a:t>Sending copy of remittance list to internal auditing to be compared with validated deposit slips and bank statements (verifies all checks were deposited).</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p:txBody>
          <a:bodyPr/>
          <a:lstStyle/>
          <a:p>
            <a:r>
              <a:rPr lang="en-US" altLang="en-US"/>
              <a:t>THREATS IN CASH COLLECTION</a:t>
            </a:r>
          </a:p>
        </p:txBody>
      </p:sp>
      <p:sp>
        <p:nvSpPr>
          <p:cNvPr id="522243" name="Rectangle 3"/>
          <p:cNvSpPr>
            <a:spLocks noGrp="1" noChangeArrowheads="1"/>
          </p:cNvSpPr>
          <p:nvPr>
            <p:ph type="body" idx="1"/>
          </p:nvPr>
        </p:nvSpPr>
        <p:spPr>
          <a:xfrm>
            <a:off x="457200" y="1600200"/>
            <a:ext cx="8229600" cy="4724400"/>
          </a:xfrm>
        </p:spPr>
        <p:txBody>
          <a:bodyPr/>
          <a:lstStyle/>
          <a:p>
            <a:pPr lvl="2">
              <a:lnSpc>
                <a:spcPct val="90000"/>
              </a:lnSpc>
            </a:pPr>
            <a:r>
              <a:rPr lang="en-US" altLang="en-US"/>
              <a:t>Sending monthly statements to customers to provide independent review.</a:t>
            </a:r>
          </a:p>
          <a:p>
            <a:pPr lvl="2">
              <a:lnSpc>
                <a:spcPct val="90000"/>
              </a:lnSpc>
            </a:pPr>
            <a:r>
              <a:rPr lang="en-US" altLang="en-US"/>
              <a:t>Using cash registers in retail establishments that automatically produce a written record of all cash received.</a:t>
            </a:r>
          </a:p>
          <a:p>
            <a:pPr lvl="2">
              <a:lnSpc>
                <a:spcPct val="90000"/>
              </a:lnSpc>
            </a:pPr>
            <a:r>
              <a:rPr lang="en-US" altLang="en-US"/>
              <a:t>Offering inducements to customers to look at their receipts (so they’ll notice if a clerk rings up a sale incorrectly).</a:t>
            </a:r>
          </a:p>
          <a:p>
            <a:pPr lvl="2">
              <a:lnSpc>
                <a:spcPct val="90000"/>
              </a:lnSpc>
            </a:pPr>
            <a:r>
              <a:rPr lang="en-US" altLang="en-US"/>
              <a:t>Deposit all remittances in the bank daily (facilitates accurate reconciliations and safeguards cash).</a:t>
            </a:r>
          </a:p>
          <a:p>
            <a:pPr lvl="2">
              <a:lnSpc>
                <a:spcPct val="90000"/>
              </a:lnSpc>
            </a:pPr>
            <a:r>
              <a:rPr lang="en-US" altLang="en-US"/>
              <a:t>Having bank reconciliations done by an independent party.</a:t>
            </a:r>
          </a:p>
        </p:txBody>
      </p:sp>
      <p:sp>
        <p:nvSpPr>
          <p:cNvPr id="522244"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22245"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22244"/>
                                        </p:tgtEl>
                                        <p:attrNameLst>
                                          <p:attrName>style.visibility</p:attrName>
                                        </p:attrNameLst>
                                      </p:cBhvr>
                                      <p:to>
                                        <p:strVal val="visible"/>
                                      </p:to>
                                    </p:set>
                                    <p:animEffect transition="in" filter="dissolve">
                                      <p:cBhvr>
                                        <p:cTn id="7" dur="500"/>
                                        <p:tgtEl>
                                          <p:spTgt spid="52224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22245"/>
                                        </p:tgtEl>
                                        <p:attrNameLst>
                                          <p:attrName>style.visibility</p:attrName>
                                        </p:attrNameLst>
                                      </p:cBhvr>
                                      <p:to>
                                        <p:strVal val="visible"/>
                                      </p:to>
                                    </p:set>
                                    <p:animEffect transition="in" filter="dissolve">
                                      <p:cBhvr>
                                        <p:cTn id="11" dur="500"/>
                                        <p:tgtEl>
                                          <p:spTgt spid="522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4" grpId="0" animBg="1" autoUpdateAnimBg="0"/>
      <p:bldP spid="522245"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p:cNvSpPr>
            <a:spLocks noGrp="1" noChangeArrowheads="1"/>
          </p:cNvSpPr>
          <p:nvPr>
            <p:ph type="title"/>
          </p:nvPr>
        </p:nvSpPr>
        <p:spPr/>
        <p:txBody>
          <a:bodyPr/>
          <a:lstStyle/>
          <a:p>
            <a:r>
              <a:rPr lang="en-US" altLang="en-US"/>
              <a:t>GENERAL CONTROL ISSUES</a:t>
            </a:r>
          </a:p>
        </p:txBody>
      </p:sp>
      <p:sp>
        <p:nvSpPr>
          <p:cNvPr id="523267" name="Rectangle 3"/>
          <p:cNvSpPr>
            <a:spLocks noGrp="1" noChangeArrowheads="1"/>
          </p:cNvSpPr>
          <p:nvPr>
            <p:ph type="body" idx="1"/>
          </p:nvPr>
        </p:nvSpPr>
        <p:spPr>
          <a:xfrm>
            <a:off x="457200" y="1600200"/>
            <a:ext cx="8229600" cy="4724400"/>
          </a:xfrm>
        </p:spPr>
        <p:txBody>
          <a:bodyPr/>
          <a:lstStyle/>
          <a:p>
            <a:r>
              <a:rPr lang="en-US" altLang="en-US" sz="2500"/>
              <a:t>Two general objectives pertain to activities in every cycle:</a:t>
            </a:r>
          </a:p>
          <a:p>
            <a:pPr lvl="1"/>
            <a:r>
              <a:rPr lang="en-US" altLang="en-US" sz="2300"/>
              <a:t>Accurate data should be available when needed</a:t>
            </a:r>
          </a:p>
          <a:p>
            <a:pPr lvl="1"/>
            <a:r>
              <a:rPr lang="en-US" altLang="en-US" sz="2300"/>
              <a:t>Activities should be performed efficiently and effectively</a:t>
            </a:r>
          </a:p>
          <a:p>
            <a:r>
              <a:rPr lang="en-US" altLang="en-US" sz="2500"/>
              <a:t>The related general threats are:</a:t>
            </a:r>
          </a:p>
          <a:p>
            <a:pPr lvl="1"/>
            <a:r>
              <a:rPr lang="en-US" altLang="en-US" sz="2300">
                <a:hlinkClick r:id="rId2" action="ppaction://hlinksldjump"/>
              </a:rPr>
              <a:t>THREAT 11:  Loss, Alteration, or Unauthorized Disclosure of Data</a:t>
            </a:r>
            <a:endParaRPr lang="en-US" altLang="en-US" sz="2300"/>
          </a:p>
          <a:p>
            <a:pPr lvl="1"/>
            <a:r>
              <a:rPr lang="en-US" altLang="en-US" sz="2300">
                <a:hlinkClick r:id="rId3" action="ppaction://hlinksldjump"/>
              </a:rPr>
              <a:t>THREAT 12:  Poor performance</a:t>
            </a:r>
            <a:endParaRPr lang="en-US" altLang="en-US" sz="230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p:txBody>
          <a:bodyPr/>
          <a:lstStyle/>
          <a:p>
            <a:r>
              <a:rPr lang="en-US" altLang="en-US"/>
              <a:t>GENERAL CONTROL ISSUES</a:t>
            </a:r>
          </a:p>
        </p:txBody>
      </p:sp>
      <p:sp>
        <p:nvSpPr>
          <p:cNvPr id="524291"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500" b="1"/>
              <a:t>THREAT NO. 11—LOSS, ALTERATION, OR UNAUTHORIZED DISCLOSURE OF DATA</a:t>
            </a:r>
          </a:p>
          <a:p>
            <a:pPr lvl="1">
              <a:lnSpc>
                <a:spcPct val="90000"/>
              </a:lnSpc>
            </a:pPr>
            <a:r>
              <a:rPr lang="en-US" altLang="en-US" sz="2300"/>
              <a:t>Why is this a problem?</a:t>
            </a:r>
          </a:p>
          <a:p>
            <a:pPr lvl="2">
              <a:lnSpc>
                <a:spcPct val="90000"/>
              </a:lnSpc>
            </a:pPr>
            <a:r>
              <a:rPr lang="en-US" altLang="en-US"/>
              <a:t>Loss of all accounts receivable data could threaten a company’s continued existence.</a:t>
            </a:r>
          </a:p>
          <a:p>
            <a:pPr lvl="2">
              <a:lnSpc>
                <a:spcPct val="90000"/>
              </a:lnSpc>
            </a:pPr>
            <a:r>
              <a:rPr lang="en-US" altLang="en-US"/>
              <a:t>Loss or alteration of data could cause:</a:t>
            </a:r>
          </a:p>
          <a:p>
            <a:pPr lvl="3">
              <a:lnSpc>
                <a:spcPct val="90000"/>
              </a:lnSpc>
            </a:pPr>
            <a:r>
              <a:rPr lang="en-US" altLang="en-US"/>
              <a:t>Errors in external or internal reporting.</a:t>
            </a:r>
          </a:p>
          <a:p>
            <a:pPr lvl="3">
              <a:lnSpc>
                <a:spcPct val="90000"/>
              </a:lnSpc>
            </a:pPr>
            <a:r>
              <a:rPr lang="en-US" altLang="en-US"/>
              <a:t>Inaccurate responses to customer inquiries.</a:t>
            </a:r>
          </a:p>
          <a:p>
            <a:pPr lvl="2">
              <a:lnSpc>
                <a:spcPct val="90000"/>
              </a:lnSpc>
            </a:pPr>
            <a:r>
              <a:rPr lang="en-US" altLang="en-US"/>
              <a:t>Unauthorized disclosure of confidential customer information can cause:</a:t>
            </a:r>
          </a:p>
          <a:p>
            <a:pPr lvl="3">
              <a:lnSpc>
                <a:spcPct val="90000"/>
              </a:lnSpc>
            </a:pPr>
            <a:r>
              <a:rPr lang="en-US" altLang="en-US"/>
              <a:t>Dissatisfied customers and loss of future sales</a:t>
            </a:r>
          </a:p>
          <a:p>
            <a:pPr lvl="3">
              <a:lnSpc>
                <a:spcPct val="90000"/>
              </a:lnSpc>
            </a:pPr>
            <a:r>
              <a:rPr lang="en-US" altLang="en-US"/>
              <a:t>Legal sanctions and fines</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5314" name="Rectangle 2"/>
          <p:cNvSpPr>
            <a:spLocks noGrp="1" noChangeArrowheads="1"/>
          </p:cNvSpPr>
          <p:nvPr>
            <p:ph type="title"/>
          </p:nvPr>
        </p:nvSpPr>
        <p:spPr/>
        <p:txBody>
          <a:bodyPr/>
          <a:lstStyle/>
          <a:p>
            <a:r>
              <a:rPr lang="en-US" altLang="en-US"/>
              <a:t>GENERAL CONTROL ISSUES</a:t>
            </a:r>
          </a:p>
        </p:txBody>
      </p:sp>
      <p:sp>
        <p:nvSpPr>
          <p:cNvPr id="525315" name="Rectangle 3"/>
          <p:cNvSpPr>
            <a:spLocks noGrp="1" noChangeArrowheads="1"/>
          </p:cNvSpPr>
          <p:nvPr>
            <p:ph type="body" idx="1"/>
          </p:nvPr>
        </p:nvSpPr>
        <p:spPr>
          <a:xfrm>
            <a:off x="457200" y="1600200"/>
            <a:ext cx="8229600" cy="4724400"/>
          </a:xfrm>
        </p:spPr>
        <p:txBody>
          <a:bodyPr/>
          <a:lstStyle/>
          <a:p>
            <a:pPr lvl="1"/>
            <a:r>
              <a:rPr lang="en-US" altLang="en-US" sz="2100"/>
              <a:t>Controls:</a:t>
            </a:r>
          </a:p>
          <a:p>
            <a:pPr lvl="2"/>
            <a:r>
              <a:rPr lang="en-US" altLang="en-US" sz="2100"/>
              <a:t>The sales file, cash receipts file, accounts receivable master file, and most recent transaction file should be backed up regularly.</a:t>
            </a:r>
          </a:p>
          <a:p>
            <a:pPr lvl="3"/>
            <a:r>
              <a:rPr lang="en-US" altLang="en-US" sz="1800"/>
              <a:t>At least one backup on site and one offsite.</a:t>
            </a:r>
          </a:p>
          <a:p>
            <a:pPr lvl="2"/>
            <a:r>
              <a:rPr lang="en-US" altLang="en-US" sz="2100"/>
              <a:t>All disks and tapes should have external and internal labels to reduce chance of accidentally erasing important data.</a:t>
            </a:r>
          </a:p>
          <a:p>
            <a:pPr lvl="2"/>
            <a:r>
              <a:rPr lang="en-US" altLang="en-US" sz="2100"/>
              <a:t>Access controls should be utilized:</a:t>
            </a:r>
          </a:p>
          <a:p>
            <a:pPr lvl="3"/>
            <a:r>
              <a:rPr lang="en-US" altLang="en-US" sz="1800"/>
              <a:t>User IDs and passwords</a:t>
            </a:r>
          </a:p>
          <a:p>
            <a:pPr lvl="3"/>
            <a:r>
              <a:rPr lang="en-US" altLang="en-US" sz="1800"/>
              <a:t>Access control matrices</a:t>
            </a:r>
          </a:p>
          <a:p>
            <a:pPr lvl="3"/>
            <a:r>
              <a:rPr lang="en-US" altLang="en-US" sz="1800"/>
              <a:t>Controls for individual terminals (e.g., so the receiving dock can’t enter a sales order)</a:t>
            </a:r>
          </a:p>
          <a:p>
            <a:pPr lvl="3"/>
            <a:r>
              <a:rPr lang="en-US" altLang="en-US" sz="1800"/>
              <a:t>Logs of all activities, particularly those requiring specific authorizations</a:t>
            </a:r>
          </a:p>
          <a:p>
            <a:pPr lvl="3"/>
            <a:endParaRPr lang="en-US" altLang="en-US" sz="1800"/>
          </a:p>
          <a:p>
            <a:pPr lvl="3"/>
            <a:endParaRPr lang="en-US" altLang="en-US" sz="180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p:txBody>
          <a:bodyPr/>
          <a:lstStyle/>
          <a:p>
            <a:r>
              <a:rPr lang="en-US" altLang="en-US"/>
              <a:t>GENERAL CONTROL ISSUES</a:t>
            </a:r>
          </a:p>
        </p:txBody>
      </p:sp>
      <p:sp>
        <p:nvSpPr>
          <p:cNvPr id="526339" name="Rectangle 3"/>
          <p:cNvSpPr>
            <a:spLocks noGrp="1" noChangeArrowheads="1"/>
          </p:cNvSpPr>
          <p:nvPr>
            <p:ph type="body" idx="1"/>
          </p:nvPr>
        </p:nvSpPr>
        <p:spPr>
          <a:xfrm>
            <a:off x="457200" y="1600200"/>
            <a:ext cx="8229600" cy="4724400"/>
          </a:xfrm>
        </p:spPr>
        <p:txBody>
          <a:bodyPr/>
          <a:lstStyle/>
          <a:p>
            <a:pPr lvl="2"/>
            <a:r>
              <a:rPr lang="en-US" altLang="en-US"/>
              <a:t>Default settings on ERP systems usually allow users far too much access to data, so these systems must be modified to enforce proper segregation of duties.</a:t>
            </a:r>
          </a:p>
          <a:p>
            <a:pPr lvl="2"/>
            <a:r>
              <a:rPr lang="en-US" altLang="en-US"/>
              <a:t>Sensitive data should be encrypted in storage and in transmission.</a:t>
            </a:r>
          </a:p>
          <a:p>
            <a:pPr lvl="2"/>
            <a:r>
              <a:rPr lang="en-US" altLang="en-US"/>
              <a:t>Websites should use SSL for secure customer communications.</a:t>
            </a:r>
          </a:p>
          <a:p>
            <a:pPr lvl="2"/>
            <a:r>
              <a:rPr lang="en-US" altLang="en-US"/>
              <a:t>Parity checks, acknowledgment messages, and control totals should be used to ensure transmission accuracy.</a:t>
            </a:r>
          </a:p>
          <a:p>
            <a:pPr lvl="2"/>
            <a:endParaRPr lang="en-US" altLang="en-US"/>
          </a:p>
        </p:txBody>
      </p:sp>
      <p:sp>
        <p:nvSpPr>
          <p:cNvPr id="526340"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26341"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26340"/>
                                        </p:tgtEl>
                                        <p:attrNameLst>
                                          <p:attrName>style.visibility</p:attrName>
                                        </p:attrNameLst>
                                      </p:cBhvr>
                                      <p:to>
                                        <p:strVal val="visible"/>
                                      </p:to>
                                    </p:set>
                                    <p:animEffect transition="in" filter="dissolve">
                                      <p:cBhvr>
                                        <p:cTn id="7" dur="500"/>
                                        <p:tgtEl>
                                          <p:spTgt spid="526340"/>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26341"/>
                                        </p:tgtEl>
                                        <p:attrNameLst>
                                          <p:attrName>style.visibility</p:attrName>
                                        </p:attrNameLst>
                                      </p:cBhvr>
                                      <p:to>
                                        <p:strVal val="visible"/>
                                      </p:to>
                                    </p:set>
                                    <p:animEffect transition="in" filter="dissolve">
                                      <p:cBhvr>
                                        <p:cTn id="11" dur="500"/>
                                        <p:tgtEl>
                                          <p:spTgt spid="526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40" grpId="0" animBg="1" autoUpdateAnimBg="0"/>
      <p:bldP spid="526341" grpId="0" animBg="1"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7362" name="Rectangle 2"/>
          <p:cNvSpPr>
            <a:spLocks noGrp="1" noChangeArrowheads="1"/>
          </p:cNvSpPr>
          <p:nvPr>
            <p:ph type="title"/>
          </p:nvPr>
        </p:nvSpPr>
        <p:spPr/>
        <p:txBody>
          <a:bodyPr/>
          <a:lstStyle/>
          <a:p>
            <a:r>
              <a:rPr lang="en-US" altLang="en-US"/>
              <a:t>GENERAL CONTROL ISSUES</a:t>
            </a:r>
          </a:p>
        </p:txBody>
      </p:sp>
      <p:sp>
        <p:nvSpPr>
          <p:cNvPr id="527363" name="Rectangle 3"/>
          <p:cNvSpPr>
            <a:spLocks noGrp="1" noChangeArrowheads="1"/>
          </p:cNvSpPr>
          <p:nvPr>
            <p:ph type="body" idx="1"/>
          </p:nvPr>
        </p:nvSpPr>
        <p:spPr>
          <a:xfrm>
            <a:off x="457200" y="1600200"/>
            <a:ext cx="8229600" cy="4724400"/>
          </a:xfrm>
        </p:spPr>
        <p:txBody>
          <a:bodyPr/>
          <a:lstStyle/>
          <a:p>
            <a:r>
              <a:rPr lang="en-US" altLang="en-US" sz="2500" b="1"/>
              <a:t>THREAT NO. 12—POOR PERFORMANCE</a:t>
            </a:r>
          </a:p>
          <a:p>
            <a:pPr lvl="1"/>
            <a:r>
              <a:rPr lang="en-US" altLang="en-US" sz="2300"/>
              <a:t>Why is this a problem?</a:t>
            </a:r>
          </a:p>
          <a:p>
            <a:pPr lvl="2"/>
            <a:r>
              <a:rPr lang="en-US" altLang="en-US"/>
              <a:t>May damage customer relations</a:t>
            </a:r>
          </a:p>
          <a:p>
            <a:pPr lvl="2"/>
            <a:r>
              <a:rPr lang="en-US" altLang="en-US"/>
              <a:t>Reduces profitability</a:t>
            </a:r>
          </a:p>
          <a:p>
            <a:pPr lvl="1"/>
            <a:r>
              <a:rPr lang="en-US" altLang="en-US" sz="2300"/>
              <a:t>Controls:</a:t>
            </a:r>
          </a:p>
          <a:p>
            <a:pPr lvl="2"/>
            <a:r>
              <a:rPr lang="en-US" altLang="en-US"/>
              <a:t>Prepare and review performance reports</a:t>
            </a:r>
          </a:p>
        </p:txBody>
      </p:sp>
      <p:sp>
        <p:nvSpPr>
          <p:cNvPr id="527364" name="Rectangle 4">
            <a:hlinkClick r:id="rId2" action="ppaction://hlinksldjump"/>
          </p:cNvPr>
          <p:cNvSpPr>
            <a:spLocks noChangeArrowheads="1"/>
          </p:cNvSpPr>
          <p:nvPr/>
        </p:nvSpPr>
        <p:spPr bwMode="auto">
          <a:xfrm>
            <a:off x="4953000" y="5867400"/>
            <a:ext cx="1524000" cy="457200"/>
          </a:xfrm>
          <a:prstGeom prst="rect">
            <a:avLst/>
          </a:prstGeom>
          <a:solidFill>
            <a:srgbClr val="FF00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Return to</a:t>
            </a:r>
          </a:p>
          <a:p>
            <a:pPr algn="ctr"/>
            <a:r>
              <a:rPr lang="en-US" altLang="en-US" sz="1400" b="1">
                <a:solidFill>
                  <a:schemeClr val="bg1"/>
                </a:solidFill>
              </a:rPr>
              <a:t>Threat Menu</a:t>
            </a:r>
          </a:p>
        </p:txBody>
      </p:sp>
      <p:sp>
        <p:nvSpPr>
          <p:cNvPr id="527365" name="Rectangle 5"/>
          <p:cNvSpPr>
            <a:spLocks noChangeArrowheads="1"/>
          </p:cNvSpPr>
          <p:nvPr/>
        </p:nvSpPr>
        <p:spPr bwMode="auto">
          <a:xfrm>
            <a:off x="7086600" y="5867400"/>
            <a:ext cx="1524000" cy="457200"/>
          </a:xfrm>
          <a:prstGeom prst="rect">
            <a:avLst/>
          </a:prstGeom>
          <a:solidFill>
            <a:srgbClr val="00CC00"/>
          </a:solidFill>
          <a:ln w="9525">
            <a:solidFill>
              <a:schemeClr val="tx1"/>
            </a:solidFill>
            <a:miter lim="800000"/>
            <a:headEnd/>
            <a:tailEnd/>
          </a:ln>
          <a:effectLst>
            <a:outerShdw dist="107763" dir="18900000" algn="ctr" rotWithShape="0">
              <a:schemeClr val="bg2"/>
            </a:outerShdw>
          </a:effectLst>
        </p:spPr>
        <p:txBody>
          <a:bodyPr wrap="none" anchor="ctr"/>
          <a:lstStyle/>
          <a:p>
            <a:pPr algn="ctr"/>
            <a:r>
              <a:rPr lang="en-US" altLang="en-US" sz="1400" b="1">
                <a:solidFill>
                  <a:schemeClr val="bg1"/>
                </a:solidFill>
              </a:rPr>
              <a:t>Go To</a:t>
            </a:r>
          </a:p>
          <a:p>
            <a:pPr algn="ctr"/>
            <a:r>
              <a:rPr lang="en-US" altLang="en-US" sz="1400" b="1">
                <a:solidFill>
                  <a:schemeClr val="bg1"/>
                </a:solidFill>
              </a:rPr>
              <a:t>Next Threat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27364"/>
                                        </p:tgtEl>
                                        <p:attrNameLst>
                                          <p:attrName>style.visibility</p:attrName>
                                        </p:attrNameLst>
                                      </p:cBhvr>
                                      <p:to>
                                        <p:strVal val="visible"/>
                                      </p:to>
                                    </p:set>
                                    <p:animEffect transition="in" filter="dissolve">
                                      <p:cBhvr>
                                        <p:cTn id="7" dur="500"/>
                                        <p:tgtEl>
                                          <p:spTgt spid="52736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27365"/>
                                        </p:tgtEl>
                                        <p:attrNameLst>
                                          <p:attrName>style.visibility</p:attrName>
                                        </p:attrNameLst>
                                      </p:cBhvr>
                                      <p:to>
                                        <p:strVal val="visible"/>
                                      </p:to>
                                    </p:set>
                                    <p:animEffect transition="in" filter="dissolve">
                                      <p:cBhvr>
                                        <p:cTn id="11" dur="500"/>
                                        <p:tgtEl>
                                          <p:spTgt spid="527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7364" grpId="0" animBg="1" autoUpdateAnimBg="0"/>
      <p:bldP spid="527365" grpId="0" animBg="1"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p:txBody>
          <a:bodyPr/>
          <a:lstStyle/>
          <a:p>
            <a:r>
              <a:rPr lang="en-US" altLang="en-US"/>
              <a:t>REVENUE CYCLE INFORMATION NEEDS</a:t>
            </a:r>
          </a:p>
        </p:txBody>
      </p:sp>
      <p:sp>
        <p:nvSpPr>
          <p:cNvPr id="528387" name="Rectangle 3"/>
          <p:cNvSpPr>
            <a:spLocks noGrp="1" noChangeArrowheads="1"/>
          </p:cNvSpPr>
          <p:nvPr>
            <p:ph type="body" idx="1"/>
          </p:nvPr>
        </p:nvSpPr>
        <p:spPr>
          <a:xfrm>
            <a:off x="457200" y="1600200"/>
            <a:ext cx="8229600" cy="4724400"/>
          </a:xfrm>
        </p:spPr>
        <p:txBody>
          <a:bodyPr/>
          <a:lstStyle/>
          <a:p>
            <a:r>
              <a:rPr lang="en-US" altLang="en-US" sz="2500" b="1"/>
              <a:t>We’ve examined the various threats in the revenue cycle and the controls that can mitigate those threats.</a:t>
            </a:r>
          </a:p>
          <a:p>
            <a:r>
              <a:rPr lang="en-US" altLang="en-US" sz="2500" b="1"/>
              <a:t>Let’s move on to summarize the information needs in the revenue cycle.</a:t>
            </a:r>
            <a:endParaRPr lang="en-US" altLang="en-US" sz="270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p:cNvSpPr>
            <a:spLocks noGrp="1" noChangeArrowheads="1"/>
          </p:cNvSpPr>
          <p:nvPr>
            <p:ph type="title"/>
          </p:nvPr>
        </p:nvSpPr>
        <p:spPr/>
        <p:txBody>
          <a:bodyPr/>
          <a:lstStyle/>
          <a:p>
            <a:r>
              <a:rPr lang="en-US" altLang="en-US"/>
              <a:t>REVENUE CYCLE INFORMATION NEEDS</a:t>
            </a:r>
          </a:p>
        </p:txBody>
      </p:sp>
      <p:sp>
        <p:nvSpPr>
          <p:cNvPr id="529411" name="Rectangle 3"/>
          <p:cNvSpPr>
            <a:spLocks noGrp="1" noChangeArrowheads="1"/>
          </p:cNvSpPr>
          <p:nvPr>
            <p:ph type="body" idx="1"/>
          </p:nvPr>
        </p:nvSpPr>
        <p:spPr>
          <a:xfrm>
            <a:off x="457200" y="1600200"/>
            <a:ext cx="8229600" cy="4724400"/>
          </a:xfrm>
        </p:spPr>
        <p:txBody>
          <a:bodyPr/>
          <a:lstStyle/>
          <a:p>
            <a:r>
              <a:rPr lang="en-US" altLang="en-US" sz="2700"/>
              <a:t>Information is needed for the following </a:t>
            </a:r>
            <a:r>
              <a:rPr lang="en-US" altLang="en-US" sz="2700" u="sng"/>
              <a:t>operational</a:t>
            </a:r>
            <a:r>
              <a:rPr lang="en-US" altLang="en-US" sz="2700"/>
              <a:t> tasks in the revenue cycle:</a:t>
            </a:r>
          </a:p>
          <a:p>
            <a:pPr lvl="1"/>
            <a:r>
              <a:rPr lang="en-US" altLang="en-US" sz="2400"/>
              <a:t>Responding to customer inquiries</a:t>
            </a:r>
          </a:p>
          <a:p>
            <a:pPr lvl="1"/>
            <a:r>
              <a:rPr lang="en-US" altLang="en-US" sz="2400"/>
              <a:t>Deciding on extending credit to a customer</a:t>
            </a:r>
          </a:p>
          <a:p>
            <a:pPr lvl="1"/>
            <a:r>
              <a:rPr lang="en-US" altLang="en-US" sz="2400"/>
              <a:t>Determining inventory availability</a:t>
            </a:r>
          </a:p>
          <a:p>
            <a:pPr lvl="1"/>
            <a:r>
              <a:rPr lang="en-US" altLang="en-US" sz="2400"/>
              <a:t>Selecting merchandise delivery methods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r>
              <a:rPr lang="en-US" altLang="en-US"/>
              <a:t>REVENUE CYCLE INFORMATION NEEDS</a:t>
            </a:r>
          </a:p>
        </p:txBody>
      </p:sp>
      <p:sp>
        <p:nvSpPr>
          <p:cNvPr id="530435" name="Rectangle 3"/>
          <p:cNvSpPr>
            <a:spLocks noGrp="1" noChangeArrowheads="1"/>
          </p:cNvSpPr>
          <p:nvPr>
            <p:ph type="body" idx="1"/>
          </p:nvPr>
        </p:nvSpPr>
        <p:spPr>
          <a:xfrm>
            <a:off x="457200" y="1600200"/>
            <a:ext cx="8229600" cy="4724400"/>
          </a:xfrm>
        </p:spPr>
        <p:txBody>
          <a:bodyPr/>
          <a:lstStyle/>
          <a:p>
            <a:r>
              <a:rPr lang="en-US" altLang="en-US" sz="2700"/>
              <a:t>Information is needed for the following </a:t>
            </a:r>
            <a:r>
              <a:rPr lang="en-US" altLang="en-US" sz="2700" u="sng"/>
              <a:t>strategic</a:t>
            </a:r>
            <a:r>
              <a:rPr lang="en-US" altLang="en-US" sz="2700"/>
              <a:t> decisions:</a:t>
            </a:r>
          </a:p>
          <a:p>
            <a:pPr lvl="1"/>
            <a:r>
              <a:rPr lang="en-US" altLang="en-US" sz="2400"/>
              <a:t>Setting prices for products/services</a:t>
            </a:r>
          </a:p>
          <a:p>
            <a:pPr lvl="1"/>
            <a:r>
              <a:rPr lang="en-US" altLang="en-US" sz="2400"/>
              <a:t>Establishing policies on returns and warranties</a:t>
            </a:r>
          </a:p>
          <a:p>
            <a:pPr lvl="1"/>
            <a:r>
              <a:rPr lang="en-US" altLang="en-US" sz="2400"/>
              <a:t>Deciding on credit terms</a:t>
            </a:r>
          </a:p>
          <a:p>
            <a:pPr lvl="1"/>
            <a:r>
              <a:rPr lang="en-US" altLang="en-US" sz="2400"/>
              <a:t>Determining short-term borrowing needs</a:t>
            </a:r>
          </a:p>
          <a:p>
            <a:pPr lvl="1"/>
            <a:r>
              <a:rPr lang="en-US" altLang="en-US" sz="2400"/>
              <a:t>Planning new marketing campaigns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ChangeArrowheads="1"/>
          </p:cNvSpPr>
          <p:nvPr>
            <p:ph type="title"/>
          </p:nvPr>
        </p:nvSpPr>
        <p:spPr/>
        <p:txBody>
          <a:bodyPr/>
          <a:lstStyle/>
          <a:p>
            <a:r>
              <a:rPr lang="en-US" altLang="en-US"/>
              <a:t>REVENUE CYCLE INFORMATION NEEDS</a:t>
            </a:r>
          </a:p>
        </p:txBody>
      </p:sp>
      <p:sp>
        <p:nvSpPr>
          <p:cNvPr id="531459" name="Rectangle 3"/>
          <p:cNvSpPr>
            <a:spLocks noGrp="1" noChangeArrowheads="1"/>
          </p:cNvSpPr>
          <p:nvPr>
            <p:ph type="body" idx="1"/>
          </p:nvPr>
        </p:nvSpPr>
        <p:spPr>
          <a:xfrm>
            <a:off x="457200" y="1600200"/>
            <a:ext cx="8229600" cy="4724400"/>
          </a:xfrm>
        </p:spPr>
        <p:txBody>
          <a:bodyPr/>
          <a:lstStyle/>
          <a:p>
            <a:pPr>
              <a:lnSpc>
                <a:spcPct val="90000"/>
              </a:lnSpc>
            </a:pPr>
            <a:r>
              <a:rPr lang="en-US" altLang="en-US" sz="2300"/>
              <a:t>The AIS needs to provide information to evaluate performance of the following:</a:t>
            </a:r>
          </a:p>
          <a:p>
            <a:pPr lvl="1">
              <a:lnSpc>
                <a:spcPct val="90000"/>
              </a:lnSpc>
            </a:pPr>
            <a:r>
              <a:rPr lang="en-US" altLang="en-US" sz="2200"/>
              <a:t>Response time to customer inquiries</a:t>
            </a:r>
          </a:p>
          <a:p>
            <a:pPr lvl="1">
              <a:lnSpc>
                <a:spcPct val="90000"/>
              </a:lnSpc>
            </a:pPr>
            <a:r>
              <a:rPr lang="en-US" altLang="en-US" sz="2200"/>
              <a:t>Time to fill and deliver orders</a:t>
            </a:r>
          </a:p>
          <a:p>
            <a:pPr lvl="1">
              <a:lnSpc>
                <a:spcPct val="90000"/>
              </a:lnSpc>
            </a:pPr>
            <a:r>
              <a:rPr lang="en-US" altLang="en-US" sz="2200"/>
              <a:t>Percentage of sales orders back ordered</a:t>
            </a:r>
          </a:p>
          <a:p>
            <a:pPr lvl="1">
              <a:lnSpc>
                <a:spcPct val="90000"/>
              </a:lnSpc>
            </a:pPr>
            <a:r>
              <a:rPr lang="en-US" altLang="en-US" sz="2200"/>
              <a:t>Customer satisfaction rates and trends</a:t>
            </a:r>
          </a:p>
          <a:p>
            <a:pPr lvl="1">
              <a:lnSpc>
                <a:spcPct val="90000"/>
              </a:lnSpc>
            </a:pPr>
            <a:r>
              <a:rPr lang="en-US" altLang="en-US" sz="2200"/>
              <a:t>Analyses of market share and sales trends</a:t>
            </a:r>
          </a:p>
          <a:p>
            <a:pPr lvl="1">
              <a:lnSpc>
                <a:spcPct val="90000"/>
              </a:lnSpc>
            </a:pPr>
            <a:r>
              <a:rPr lang="en-US" altLang="en-US" sz="2200"/>
              <a:t>Profitability by product, customer, and region</a:t>
            </a:r>
          </a:p>
          <a:p>
            <a:pPr lvl="1">
              <a:lnSpc>
                <a:spcPct val="90000"/>
              </a:lnSpc>
            </a:pPr>
            <a:r>
              <a:rPr lang="en-US" altLang="en-US" sz="2200"/>
              <a:t>Sales volume in dollars and market share</a:t>
            </a:r>
          </a:p>
          <a:p>
            <a:pPr lvl="1">
              <a:lnSpc>
                <a:spcPct val="90000"/>
              </a:lnSpc>
            </a:pPr>
            <a:r>
              <a:rPr lang="en-US" altLang="en-US" sz="2200"/>
              <a:t>Effectiveness of advertising and promotions</a:t>
            </a:r>
          </a:p>
          <a:p>
            <a:pPr lvl="1">
              <a:lnSpc>
                <a:spcPct val="90000"/>
              </a:lnSpc>
            </a:pPr>
            <a:r>
              <a:rPr lang="en-US" altLang="en-US" sz="2200"/>
              <a:t>Sales staff performance</a:t>
            </a:r>
          </a:p>
          <a:p>
            <a:pPr lvl="1">
              <a:lnSpc>
                <a:spcPct val="90000"/>
              </a:lnSpc>
            </a:pPr>
            <a:r>
              <a:rPr lang="en-US" altLang="en-US" sz="2200"/>
              <a:t>Bad debt expense and credit policies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p:txBody>
          <a:bodyPr/>
          <a:lstStyle/>
          <a:p>
            <a:r>
              <a:rPr lang="en-US" altLang="en-US"/>
              <a:t>REVENUE CYCLE INFORMATION NEEDS</a:t>
            </a:r>
          </a:p>
        </p:txBody>
      </p:sp>
      <p:sp>
        <p:nvSpPr>
          <p:cNvPr id="532483" name="Rectangle 3"/>
          <p:cNvSpPr>
            <a:spLocks noGrp="1" noChangeArrowheads="1"/>
          </p:cNvSpPr>
          <p:nvPr>
            <p:ph type="body" idx="1"/>
          </p:nvPr>
        </p:nvSpPr>
        <p:spPr>
          <a:xfrm>
            <a:off x="457200" y="1600200"/>
            <a:ext cx="8229600" cy="4724400"/>
          </a:xfrm>
        </p:spPr>
        <p:txBody>
          <a:bodyPr/>
          <a:lstStyle/>
          <a:p>
            <a:r>
              <a:rPr lang="en-US" altLang="en-US"/>
              <a:t>Both financial and non-financial information are needed to manage and evaluate revenue cycle activities.</a:t>
            </a:r>
          </a:p>
          <a:p>
            <a:r>
              <a:rPr lang="en-US" altLang="en-US"/>
              <a:t>Likewise, both external and internal information is needed.</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p:txBody>
          <a:bodyPr/>
          <a:lstStyle/>
          <a:p>
            <a:r>
              <a:rPr lang="en-US" altLang="en-US"/>
              <a:t>REVENUE CYCLE INFORMATION NEEDS</a:t>
            </a:r>
          </a:p>
        </p:txBody>
      </p:sp>
      <p:sp>
        <p:nvSpPr>
          <p:cNvPr id="534531" name="Rectangle 3"/>
          <p:cNvSpPr>
            <a:spLocks noGrp="1" noChangeArrowheads="1"/>
          </p:cNvSpPr>
          <p:nvPr>
            <p:ph type="body" idx="1"/>
          </p:nvPr>
        </p:nvSpPr>
        <p:spPr>
          <a:xfrm>
            <a:off x="457200" y="1600200"/>
            <a:ext cx="8229600" cy="4800600"/>
          </a:xfrm>
        </p:spPr>
        <p:txBody>
          <a:bodyPr/>
          <a:lstStyle/>
          <a:p>
            <a:pPr>
              <a:lnSpc>
                <a:spcPct val="90000"/>
              </a:lnSpc>
            </a:pPr>
            <a:r>
              <a:rPr lang="en-US" altLang="en-US" sz="2200"/>
              <a:t>When the AIS integrates information from the various cycles, sources, and types, the reports that can be generated are unlimited.  They include reports on:</a:t>
            </a:r>
          </a:p>
          <a:p>
            <a:pPr lvl="1">
              <a:lnSpc>
                <a:spcPct val="90000"/>
              </a:lnSpc>
            </a:pPr>
            <a:r>
              <a:rPr lang="en-US" altLang="en-US" sz="2100"/>
              <a:t>Sales order entry efficiency</a:t>
            </a:r>
          </a:p>
          <a:p>
            <a:pPr lvl="1">
              <a:lnSpc>
                <a:spcPct val="90000"/>
              </a:lnSpc>
            </a:pPr>
            <a:r>
              <a:rPr lang="en-US" altLang="en-US" sz="2100"/>
              <a:t>Sales breakdowns by salesperson, region, product, etc.</a:t>
            </a:r>
          </a:p>
          <a:p>
            <a:pPr lvl="1">
              <a:lnSpc>
                <a:spcPct val="90000"/>
              </a:lnSpc>
            </a:pPr>
            <a:r>
              <a:rPr lang="en-US" altLang="en-US" sz="2100"/>
              <a:t>Profitability by territory, customer, etc.</a:t>
            </a:r>
          </a:p>
          <a:p>
            <a:pPr lvl="1">
              <a:lnSpc>
                <a:spcPct val="90000"/>
              </a:lnSpc>
            </a:pPr>
            <a:r>
              <a:rPr lang="en-US" altLang="en-US" sz="2100"/>
              <a:t>Frequency and size of backorders</a:t>
            </a:r>
          </a:p>
          <a:p>
            <a:pPr lvl="1">
              <a:lnSpc>
                <a:spcPct val="90000"/>
              </a:lnSpc>
            </a:pPr>
            <a:r>
              <a:rPr lang="en-US" altLang="en-US" sz="2100"/>
              <a:t>Slow-moving products</a:t>
            </a:r>
          </a:p>
          <a:p>
            <a:pPr lvl="1">
              <a:lnSpc>
                <a:spcPct val="90000"/>
              </a:lnSpc>
            </a:pPr>
            <a:r>
              <a:rPr lang="en-US" altLang="en-US" sz="2100"/>
              <a:t>Projected cash inflows and outflows (called a </a:t>
            </a:r>
            <a:r>
              <a:rPr lang="en-US" altLang="en-US" sz="2100" b="1" i="1"/>
              <a:t>cash budget</a:t>
            </a:r>
            <a:r>
              <a:rPr lang="en-US" altLang="en-US" sz="2100"/>
              <a:t>)</a:t>
            </a:r>
          </a:p>
          <a:p>
            <a:pPr lvl="1">
              <a:lnSpc>
                <a:spcPct val="90000"/>
              </a:lnSpc>
            </a:pPr>
            <a:r>
              <a:rPr lang="en-US" altLang="en-US" sz="2100"/>
              <a:t>Accounts receivable aging</a:t>
            </a:r>
          </a:p>
          <a:p>
            <a:pPr lvl="1">
              <a:lnSpc>
                <a:spcPct val="90000"/>
              </a:lnSpc>
            </a:pPr>
            <a:r>
              <a:rPr lang="en-US" altLang="en-US" sz="2100"/>
              <a:t>Revenue margin (gross margin minus selling costs)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Layers</Template>
  <TotalTime>4202</TotalTime>
  <Words>3909</Words>
  <Application>Microsoft Office PowerPoint</Application>
  <PresentationFormat>On-screen Show (4:3)</PresentationFormat>
  <Paragraphs>447</Paragraphs>
  <Slides>51</Slides>
  <Notes>0</Notes>
  <HiddenSlides>24</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Layers</vt:lpstr>
      <vt:lpstr>PowerPoint Presentation</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CONTROL:  OBJECTIVES, THREATS, AND PROCEDURES</vt:lpstr>
      <vt:lpstr>THREATS IN SALES ORDER ENTRY</vt:lpstr>
      <vt:lpstr>THREATS IN SALES ORDER ENTRY</vt:lpstr>
      <vt:lpstr>THREATS IN SALES ORDER ENTRY</vt:lpstr>
      <vt:lpstr>THREATS IN SALES ORDER ENTRY</vt:lpstr>
      <vt:lpstr>THREATS IN SALES ORDER ENTRY</vt:lpstr>
      <vt:lpstr>THREATS IN SALES ORDER ENTRY</vt:lpstr>
      <vt:lpstr>THREATS IN SALES ORDER ENTRY</vt:lpstr>
      <vt:lpstr>THREATS IN SALES ORDER ENTRY</vt:lpstr>
      <vt:lpstr>THREATS IN SALES ORDER ENTRY</vt:lpstr>
      <vt:lpstr>THREATS IN SALES ORDER ENTRY</vt:lpstr>
      <vt:lpstr>THREATS IN SHIPPING</vt:lpstr>
      <vt:lpstr>THREATS IN SHIPPING</vt:lpstr>
      <vt:lpstr>THREATS IN SHIPPING</vt:lpstr>
      <vt:lpstr>THREATS IN SHIPPING</vt:lpstr>
      <vt:lpstr>THREATS IN SHIPPING</vt:lpstr>
      <vt:lpstr>THREATS IN BILLING</vt:lpstr>
      <vt:lpstr>THREATS IN BILLING</vt:lpstr>
      <vt:lpstr>THREATS IN BILLING</vt:lpstr>
      <vt:lpstr>THREATS IN BILLING</vt:lpstr>
      <vt:lpstr>THREATS IN BILLING</vt:lpstr>
      <vt:lpstr>THREATS IN BILLING</vt:lpstr>
      <vt:lpstr>THREATS IN CASH COLLECTION</vt:lpstr>
      <vt:lpstr>THREATS IN CASH COLLECTION</vt:lpstr>
      <vt:lpstr>THREATS IN CASH COLLECTION</vt:lpstr>
      <vt:lpstr>THREATS IN CASH COLLECTION</vt:lpstr>
      <vt:lpstr>GENERAL CONTROL ISSUES</vt:lpstr>
      <vt:lpstr>GENERAL CONTROL ISSUES</vt:lpstr>
      <vt:lpstr>GENERAL CONTROL ISSUES</vt:lpstr>
      <vt:lpstr>GENERAL CONTROL ISSUES</vt:lpstr>
      <vt:lpstr>GENERAL CONTROL ISSUES</vt:lpstr>
      <vt:lpstr>REVENUE CYCLE INFORMATION NEEDS</vt:lpstr>
      <vt:lpstr>REVENUE CYCLE INFORMATION NEEDS</vt:lpstr>
      <vt:lpstr>REVENUE CYCLE INFORMATION NEEDS</vt:lpstr>
      <vt:lpstr>REVENUE CYCLE INFORMATION NEEDS</vt:lpstr>
      <vt:lpstr>REVENUE CYCLE INFORMATION NEEDS</vt:lpstr>
      <vt:lpstr>REVENUE CYCLE INFORMATION NEEDS</vt:lpstr>
    </vt:vector>
  </TitlesOfParts>
  <Company>Oklahoma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Accounting 3603</dc:title>
  <dc:creator>Carol Johnson</dc:creator>
  <cp:lastModifiedBy>Steven Crowley</cp:lastModifiedBy>
  <cp:revision>358</cp:revision>
  <dcterms:created xsi:type="dcterms:W3CDTF">2004-06-02T02:05:04Z</dcterms:created>
  <dcterms:modified xsi:type="dcterms:W3CDTF">2014-10-22T21:12:59Z</dcterms:modified>
</cp:coreProperties>
</file>